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56" r:id="rId2"/>
    <p:sldId id="509" r:id="rId3"/>
    <p:sldId id="537" r:id="rId4"/>
    <p:sldId id="540" r:id="rId5"/>
    <p:sldId id="542" r:id="rId6"/>
    <p:sldId id="519" r:id="rId7"/>
    <p:sldId id="541" r:id="rId8"/>
    <p:sldId id="539" r:id="rId9"/>
    <p:sldId id="543" r:id="rId10"/>
    <p:sldId id="547" r:id="rId11"/>
    <p:sldId id="548" r:id="rId12"/>
    <p:sldId id="545" r:id="rId13"/>
    <p:sldId id="550" r:id="rId14"/>
    <p:sldId id="551" r:id="rId15"/>
    <p:sldId id="552" r:id="rId16"/>
    <p:sldId id="536" r:id="rId17"/>
    <p:sldId id="538" r:id="rId18"/>
    <p:sldId id="546" r:id="rId19"/>
  </p:sldIdLst>
  <p:sldSz cx="9144000" cy="6858000" type="screen4x3"/>
  <p:notesSz cx="6888163" cy="100203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56" userDrawn="1">
          <p15:clr>
            <a:srgbClr val="A4A3A4"/>
          </p15:clr>
        </p15:guide>
        <p15:guide id="2" pos="2170" userDrawn="1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FCFC505-D473-C753-2F73-9737825193A4}" name="TAGUCHI Keiya" initials="TK" userId="S::sp.76m.7431@s.thers.ac.jp::ec5a5f6b-fefb-4017-909c-4cb1c1ddf957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GUCHI Keiya" initials="TK" lastIdx="3" clrIdx="0">
    <p:extLst>
      <p:ext uri="{19B8F6BF-5375-455C-9EA6-DF929625EA0E}">
        <p15:presenceInfo xmlns:p15="http://schemas.microsoft.com/office/powerpoint/2012/main" userId="TAGUCHI Keiya" providerId="None"/>
      </p:ext>
    </p:extLst>
  </p:cmAuthor>
  <p:cmAuthor id="2" name="ケイン　聡一" initials="ケ" lastIdx="11" clrIdx="1">
    <p:extLst>
      <p:ext uri="{19B8F6BF-5375-455C-9EA6-DF929625EA0E}">
        <p15:presenceInfo xmlns:p15="http://schemas.microsoft.com/office/powerpoint/2012/main" userId="ケイン　聡一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63A9"/>
    <a:srgbClr val="C6E0B4"/>
    <a:srgbClr val="71AE48"/>
    <a:srgbClr val="FF6969"/>
    <a:srgbClr val="9A6260"/>
    <a:srgbClr val="F4B084"/>
    <a:srgbClr val="FFD966"/>
    <a:srgbClr val="2860A4"/>
    <a:srgbClr val="255997"/>
    <a:srgbClr val="193D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91" autoAdjust="0"/>
    <p:restoredTop sz="91176" autoAdjust="0"/>
  </p:normalViewPr>
  <p:slideViewPr>
    <p:cSldViewPr>
      <p:cViewPr varScale="1">
        <p:scale>
          <a:sx n="57" d="100"/>
          <a:sy n="57" d="100"/>
        </p:scale>
        <p:origin x="1380" y="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43" d="100"/>
          <a:sy n="43" d="100"/>
        </p:scale>
        <p:origin x="2804" y="32"/>
      </p:cViewPr>
      <p:guideLst>
        <p:guide orient="horz" pos="3156"/>
        <p:guide pos="217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09800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901698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F049E705-2FC8-4E91-8719-0BFF3EE5A94B}" type="datetimeFigureOut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39800" y="750888"/>
            <a:ext cx="5008563" cy="37576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16" tIns="48308" rIns="96616" bIns="48308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vert="horz" lIns="96616" tIns="48308" rIns="96616" bIns="48308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901698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B8B6206F-A1CC-44D4-914B-E860D3D7BE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4191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38213" y="750888"/>
            <a:ext cx="5011737" cy="3757612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6372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7201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2880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43084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14707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38213" y="750888"/>
            <a:ext cx="5011737" cy="3757612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66034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38213" y="750888"/>
            <a:ext cx="5011737" cy="3757612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2638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38213" y="750888"/>
            <a:ext cx="5011737" cy="3757612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4724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38213" y="750888"/>
            <a:ext cx="5011737" cy="3757612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1976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38213" y="750888"/>
            <a:ext cx="5011737" cy="3757612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2808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38213" y="750888"/>
            <a:ext cx="5011737" cy="3757612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7859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938213" y="750888"/>
            <a:ext cx="5011737" cy="3757612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3316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63093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00225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8782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B6206F-A1CC-44D4-914B-E860D3D7BE1E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790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1FDA-AEE8-44C2-B821-2BDE0283A592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674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EF7AA-FCB5-4F7C-A044-26F07EDC1DD3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3976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3001B-470D-4222-99B7-9F62DD6C81CF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354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F022F-6709-41A3-806B-0C7BF679F161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2728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4E3A-23A8-457B-A753-FFED682149D0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580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7B55-75E1-4CAA-8DA2-E8CECD633A60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7637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23EF4-89DE-4649-8ABE-37CB5D160028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3810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E94E-670E-491E-825E-6B67A3842277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8751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EDFB9-AF50-49C4-9B85-B35039792091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9353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E2BE-116A-4D97-B7CA-EE147E10D70D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4415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72BB0-C524-467C-BCEC-CECD076618CD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2573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D16F0-4C14-4B70-8905-4807F8AD41D4}" type="datetime1">
              <a:rPr kumimoji="1" lang="ja-JP" altLang="en-US" smtClean="0"/>
              <a:t>2023/6/9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66B81-F92E-4E22-A28D-1E387AE567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1690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sugiura-ken.org/wiki/wiki.cgi/exp?page=dplyr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aw.githubusercontent.com/rstudio/cheatsheets/main/translations/japanese/data-wrangling_ja.pdf" TargetMode="External"/><Relationship Id="rId5" Type="http://schemas.openxmlformats.org/officeDocument/2006/relationships/hyperlink" Target="https://kazutan.github.io/JSSP2018_spring/data_handling.html#%E5%88%97%E9%81%B8%E6%8A%9E" TargetMode="External"/><Relationship Id="rId4" Type="http://schemas.openxmlformats.org/officeDocument/2006/relationships/hyperlink" Target="https://stats.biopapyrus.jp/r/tidyverse/dplyr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 descr="手紙 が含まれている画像&#10;&#10;自動的に生成された説明">
            <a:extLst>
              <a:ext uri="{FF2B5EF4-FFF2-40B4-BE49-F238E27FC236}">
                <a16:creationId xmlns:a16="http://schemas.microsoft.com/office/drawing/2014/main" id="{3820A5BB-6C9B-9751-4B2F-9736F935B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4625032" y="674112"/>
            <a:ext cx="388843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altLang="ja-JP" sz="2400" dirty="0"/>
              <a:t>2023</a:t>
            </a:r>
            <a:r>
              <a:rPr lang="ja-JP" altLang="en-US" sz="2400" dirty="0"/>
              <a:t>年</a:t>
            </a:r>
            <a:r>
              <a:rPr lang="en-US" altLang="ja-JP" sz="2400" dirty="0"/>
              <a:t>6</a:t>
            </a:r>
            <a:r>
              <a:rPr lang="ja-JP" altLang="en-US" sz="2400" dirty="0"/>
              <a:t>月</a:t>
            </a:r>
            <a:r>
              <a:rPr lang="en-US" altLang="ja-JP" sz="2400"/>
              <a:t>9</a:t>
            </a:r>
            <a:r>
              <a:rPr lang="ja-JP" altLang="en-US" sz="2400"/>
              <a:t>日</a:t>
            </a:r>
            <a:br>
              <a:rPr lang="en-US" altLang="ja-JP" sz="2400" dirty="0"/>
            </a:br>
            <a:r>
              <a:rPr lang="ja-JP" altLang="en-US" sz="2400" dirty="0"/>
              <a:t>鹿子木研 勉強会</a:t>
            </a:r>
            <a:endParaRPr lang="en-US" altLang="ja-JP" sz="2400" dirty="0"/>
          </a:p>
        </p:txBody>
      </p:sp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539554" y="2492895"/>
            <a:ext cx="7973909" cy="1610753"/>
          </a:xfrm>
        </p:spPr>
        <p:txBody>
          <a:bodyPr>
            <a:noAutofit/>
          </a:bodyPr>
          <a:lstStyle/>
          <a:p>
            <a:r>
              <a:rPr lang="en-US" altLang="ja-JP" sz="4000" dirty="0" err="1"/>
              <a:t>dplyr</a:t>
            </a:r>
            <a:r>
              <a:rPr lang="en-US" altLang="ja-JP" sz="4000" dirty="0"/>
              <a:t> </a:t>
            </a:r>
            <a:r>
              <a:rPr lang="ja-JP" altLang="en-US" sz="4000" dirty="0"/>
              <a:t>を使った分析前の準備</a:t>
            </a:r>
          </a:p>
        </p:txBody>
      </p:sp>
      <p:sp>
        <p:nvSpPr>
          <p:cNvPr id="7" name="サブタイトル 2">
            <a:extLst>
              <a:ext uri="{FF2B5EF4-FFF2-40B4-BE49-F238E27FC236}">
                <a16:creationId xmlns:a16="http://schemas.microsoft.com/office/drawing/2014/main" id="{41ACEB06-00E1-45F1-B706-FF5D020D860C}"/>
              </a:ext>
            </a:extLst>
          </p:cNvPr>
          <p:cNvSpPr txBox="1">
            <a:spLocks/>
          </p:cNvSpPr>
          <p:nvPr/>
        </p:nvSpPr>
        <p:spPr>
          <a:xfrm>
            <a:off x="640448" y="4617122"/>
            <a:ext cx="7863104" cy="151216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1"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1"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1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1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dirty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田口恵也</a:t>
            </a:r>
          </a:p>
        </p:txBody>
      </p:sp>
    </p:spTree>
    <p:extLst>
      <p:ext uri="{BB962C8B-B14F-4D97-AF65-F5344CB8AC3E}">
        <p14:creationId xmlns:p14="http://schemas.microsoft.com/office/powerpoint/2010/main" val="2051153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784424"/>
            <a:ext cx="8606481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>
                <a:solidFill>
                  <a:schemeClr val="tx1"/>
                </a:solidFill>
              </a:rPr>
              <a:t>arrange</a:t>
            </a:r>
            <a:r>
              <a:rPr lang="ja-JP" altLang="en-US" sz="2800" dirty="0">
                <a:solidFill>
                  <a:schemeClr val="tx1"/>
                </a:solidFill>
              </a:rPr>
              <a:t> </a:t>
            </a:r>
            <a:r>
              <a:rPr lang="en-US" altLang="ja-JP" sz="2800" dirty="0">
                <a:solidFill>
                  <a:schemeClr val="tx1"/>
                </a:solidFill>
              </a:rPr>
              <a:t>()</a:t>
            </a:r>
            <a:r>
              <a:rPr lang="ja-JP" altLang="en-US" sz="2800" dirty="0">
                <a:solidFill>
                  <a:schemeClr val="tx1"/>
                </a:solidFill>
              </a:rPr>
              <a:t> 関数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特定の行 </a:t>
            </a:r>
            <a:r>
              <a:rPr lang="en-US" altLang="ja-JP" sz="2800" dirty="0">
                <a:solidFill>
                  <a:schemeClr val="tx1"/>
                </a:solidFill>
              </a:rPr>
              <a:t>(Excel</a:t>
            </a:r>
            <a:r>
              <a:rPr lang="ja-JP" altLang="en-US" sz="2800" dirty="0">
                <a:solidFill>
                  <a:schemeClr val="tx1"/>
                </a:solidFill>
              </a:rPr>
              <a:t>の横</a:t>
            </a:r>
            <a:r>
              <a:rPr lang="en-US" altLang="ja-JP" sz="2800" dirty="0">
                <a:solidFill>
                  <a:schemeClr val="tx1"/>
                </a:solidFill>
              </a:rPr>
              <a:t>) </a:t>
            </a:r>
            <a:r>
              <a:rPr lang="ja-JP" altLang="en-US" sz="2800" dirty="0">
                <a:solidFill>
                  <a:schemeClr val="tx1"/>
                </a:solidFill>
              </a:rPr>
              <a:t>内のデータを昇順に並べる</a:t>
            </a:r>
            <a:br>
              <a:rPr lang="en-US" altLang="ja-JP" sz="2800" dirty="0">
                <a:solidFill>
                  <a:schemeClr val="tx1"/>
                </a:solidFill>
              </a:rPr>
            </a:br>
            <a:br>
              <a:rPr lang="en-US" altLang="ja-JP" sz="2800" dirty="0">
                <a:solidFill>
                  <a:schemeClr val="tx1"/>
                </a:solidFill>
              </a:rPr>
            </a:b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降順 </a:t>
            </a:r>
            <a:r>
              <a:rPr lang="en-US" altLang="ja-JP" sz="2800" dirty="0">
                <a:solidFill>
                  <a:schemeClr val="tx1"/>
                </a:solidFill>
              </a:rPr>
              <a:t>(descending) </a:t>
            </a:r>
            <a:r>
              <a:rPr lang="ja-JP" altLang="en-US" sz="2800" dirty="0">
                <a:solidFill>
                  <a:schemeClr val="tx1"/>
                </a:solidFill>
              </a:rPr>
              <a:t>の場合は 「</a:t>
            </a:r>
            <a:r>
              <a:rPr lang="en-US" altLang="ja-JP" sz="2800" dirty="0">
                <a:solidFill>
                  <a:schemeClr val="tx1"/>
                </a:solidFill>
              </a:rPr>
              <a:t>desc</a:t>
            </a:r>
            <a:r>
              <a:rPr lang="ja-JP" altLang="en-US" sz="2800" dirty="0">
                <a:solidFill>
                  <a:schemeClr val="tx1"/>
                </a:solidFill>
              </a:rPr>
              <a:t>」をつける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ja-JP" sz="2800" dirty="0">
                <a:solidFill>
                  <a:srgbClr val="C6E0B4"/>
                </a:solidFill>
                <a:highlight>
                  <a:srgbClr val="C6E0B4"/>
                </a:highlight>
              </a:rPr>
              <a:t>a</a:t>
            </a:r>
            <a:r>
              <a:rPr lang="ja-JP" altLang="en-US" sz="2800" dirty="0">
                <a:solidFill>
                  <a:schemeClr val="tx1"/>
                </a:solidFill>
                <a:highlight>
                  <a:srgbClr val="C6E0B4"/>
                </a:highlight>
              </a:rPr>
              <a:t>問題</a:t>
            </a:r>
            <a:r>
              <a:rPr lang="en-US" altLang="ja-JP" sz="2800" dirty="0">
                <a:solidFill>
                  <a:srgbClr val="C6E0B4"/>
                </a:solidFill>
                <a:highlight>
                  <a:srgbClr val="C6E0B4"/>
                </a:highlight>
              </a:rPr>
              <a:t>a</a:t>
            </a:r>
            <a:r>
              <a:rPr lang="ja-JP" altLang="en-US" sz="2800" dirty="0">
                <a:solidFill>
                  <a:schemeClr val="tx1"/>
                </a:solidFill>
              </a:rPr>
              <a:t>　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</a:rPr>
              <a:t>　　</a:t>
            </a:r>
            <a:r>
              <a:rPr lang="en-US" altLang="ja-JP" sz="2800" dirty="0">
                <a:solidFill>
                  <a:schemeClr val="tx1"/>
                </a:solidFill>
              </a:rPr>
              <a:t>year</a:t>
            </a:r>
            <a:r>
              <a:rPr lang="ja-JP" altLang="en-US" sz="2800" dirty="0">
                <a:solidFill>
                  <a:schemeClr val="tx1"/>
                </a:solidFill>
              </a:rPr>
              <a:t>行を降順に並べてみよう！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dirty="0">
                <a:solidFill>
                  <a:srgbClr val="2963A9"/>
                </a:solidFill>
                <a:highlight>
                  <a:srgbClr val="2963A9"/>
                </a:highlight>
              </a:rPr>
              <a:t>a</a:t>
            </a:r>
            <a:r>
              <a:rPr lang="ja-JP" altLang="en-US" sz="2800" dirty="0">
                <a:solidFill>
                  <a:schemeClr val="bg1"/>
                </a:solidFill>
                <a:highlight>
                  <a:srgbClr val="2963A9"/>
                </a:highlight>
              </a:rPr>
              <a:t>正解</a:t>
            </a:r>
            <a:r>
              <a:rPr lang="en-US" altLang="ja-JP" sz="2800" dirty="0">
                <a:solidFill>
                  <a:srgbClr val="2963A9"/>
                </a:solidFill>
                <a:highlight>
                  <a:srgbClr val="2963A9"/>
                </a:highlight>
              </a:rPr>
              <a:t>a</a:t>
            </a:r>
            <a:r>
              <a:rPr lang="en-US" altLang="ja-JP" sz="2800" dirty="0">
                <a:solidFill>
                  <a:srgbClr val="C6E0B4"/>
                </a:solidFill>
                <a:highlight>
                  <a:srgbClr val="2963A9"/>
                </a:highlight>
              </a:rPr>
              <a:t> </a:t>
            </a:r>
          </a:p>
          <a:p>
            <a:pPr>
              <a:lnSpc>
                <a:spcPct val="125000"/>
              </a:lnSpc>
            </a:pP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オブジェクト名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arrange (desc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（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year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)</a:t>
            </a:r>
            <a:endParaRPr lang="en-US" altLang="ja-JP" sz="24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ja-JP" sz="2800" dirty="0">
                <a:solidFill>
                  <a:schemeClr val="tx1"/>
                </a:solidFill>
              </a:rPr>
              <a:t>       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</a:rPr>
              <a:t>データの並び替え</a:t>
            </a:r>
            <a:r>
              <a:rPr lang="ja-JP" altLang="en-US" sz="2800" b="1" dirty="0">
                <a:solidFill>
                  <a:schemeClr val="bg1"/>
                </a:solidFill>
              </a:rPr>
              <a:t>①</a:t>
            </a:r>
            <a:endParaRPr kumimoji="1" lang="ja-JP" alt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C155E1B-5207-B660-5A17-E8251A647CB5}"/>
              </a:ext>
            </a:extLst>
          </p:cNvPr>
          <p:cNvSpPr/>
          <p:nvPr/>
        </p:nvSpPr>
        <p:spPr>
          <a:xfrm>
            <a:off x="1223628" y="1982131"/>
            <a:ext cx="4680520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オブジェクト名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arrange (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行名）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203AF1E-72A4-A74B-B673-76A6A09B8DC3}"/>
              </a:ext>
            </a:extLst>
          </p:cNvPr>
          <p:cNvSpPr/>
          <p:nvPr/>
        </p:nvSpPr>
        <p:spPr>
          <a:xfrm>
            <a:off x="1223628" y="3625305"/>
            <a:ext cx="5616624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オブジェクト名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arrange (desc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（行名）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)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1BD0708F-8624-5FB5-26C9-62EBA1BBCDB7}"/>
              </a:ext>
            </a:extLst>
          </p:cNvPr>
          <p:cNvSpPr/>
          <p:nvPr/>
        </p:nvSpPr>
        <p:spPr>
          <a:xfrm>
            <a:off x="755576" y="6237312"/>
            <a:ext cx="5616624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414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784424"/>
            <a:ext cx="8606481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>
                <a:solidFill>
                  <a:schemeClr val="tx1"/>
                </a:solidFill>
              </a:rPr>
              <a:t>relocate</a:t>
            </a:r>
            <a:r>
              <a:rPr lang="ja-JP" altLang="en-US" sz="2800" dirty="0">
                <a:solidFill>
                  <a:schemeClr val="tx1"/>
                </a:solidFill>
              </a:rPr>
              <a:t> </a:t>
            </a:r>
            <a:r>
              <a:rPr lang="en-US" altLang="ja-JP" sz="2800" dirty="0">
                <a:solidFill>
                  <a:schemeClr val="tx1"/>
                </a:solidFill>
              </a:rPr>
              <a:t>()</a:t>
            </a:r>
            <a:r>
              <a:rPr lang="ja-JP" altLang="en-US" sz="2800" dirty="0">
                <a:solidFill>
                  <a:schemeClr val="tx1"/>
                </a:solidFill>
              </a:rPr>
              <a:t> 関数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特定の列 </a:t>
            </a:r>
            <a:r>
              <a:rPr lang="en-US" altLang="ja-JP" sz="2800" dirty="0">
                <a:solidFill>
                  <a:schemeClr val="tx1"/>
                </a:solidFill>
              </a:rPr>
              <a:t>(Excel</a:t>
            </a:r>
            <a:r>
              <a:rPr lang="ja-JP" altLang="en-US" sz="2800" dirty="0">
                <a:solidFill>
                  <a:schemeClr val="tx1"/>
                </a:solidFill>
              </a:rPr>
              <a:t>の縦</a:t>
            </a:r>
            <a:r>
              <a:rPr lang="en-US" altLang="ja-JP" sz="2800" dirty="0">
                <a:solidFill>
                  <a:schemeClr val="tx1"/>
                </a:solidFill>
              </a:rPr>
              <a:t>) </a:t>
            </a:r>
            <a:r>
              <a:rPr lang="ja-JP" altLang="en-US" sz="2800" dirty="0">
                <a:solidFill>
                  <a:schemeClr val="tx1"/>
                </a:solidFill>
              </a:rPr>
              <a:t>内のデータを並べかえる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列名に入れた順番が早いほど左に並ぶ</a:t>
            </a: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</a:rPr>
              <a:t>　「</a:t>
            </a:r>
            <a:r>
              <a:rPr lang="en-US" altLang="ja-JP" sz="2800" dirty="0">
                <a:solidFill>
                  <a:schemeClr val="tx1"/>
                </a:solidFill>
              </a:rPr>
              <a:t>.before = </a:t>
            </a:r>
            <a:r>
              <a:rPr lang="ja-JP" altLang="en-US" sz="2800" dirty="0">
                <a:solidFill>
                  <a:schemeClr val="tx1"/>
                </a:solidFill>
              </a:rPr>
              <a:t>列名</a:t>
            </a:r>
            <a:r>
              <a:rPr lang="en-US" altLang="ja-JP" sz="2800" dirty="0">
                <a:solidFill>
                  <a:schemeClr val="tx1"/>
                </a:solidFill>
              </a:rPr>
              <a:t>X</a:t>
            </a:r>
            <a:r>
              <a:rPr lang="ja-JP" altLang="en-US" sz="2800" dirty="0">
                <a:solidFill>
                  <a:schemeClr val="tx1"/>
                </a:solidFill>
              </a:rPr>
              <a:t>」を使うと指定した列</a:t>
            </a:r>
            <a:r>
              <a:rPr lang="en-US" altLang="ja-JP" sz="2800" dirty="0">
                <a:solidFill>
                  <a:schemeClr val="tx1"/>
                </a:solidFill>
              </a:rPr>
              <a:t>X</a:t>
            </a:r>
            <a:r>
              <a:rPr lang="ja-JP" altLang="en-US" sz="2800" dirty="0">
                <a:solidFill>
                  <a:schemeClr val="tx1"/>
                </a:solidFill>
              </a:rPr>
              <a:t>の前に，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　「</a:t>
            </a:r>
            <a:r>
              <a:rPr lang="en-US" altLang="ja-JP" sz="2800" dirty="0">
                <a:solidFill>
                  <a:schemeClr val="tx1"/>
                </a:solidFill>
              </a:rPr>
              <a:t>.after = </a:t>
            </a:r>
            <a:r>
              <a:rPr lang="ja-JP" altLang="en-US" sz="2800" dirty="0">
                <a:solidFill>
                  <a:schemeClr val="tx1"/>
                </a:solidFill>
              </a:rPr>
              <a:t>列名</a:t>
            </a:r>
            <a:r>
              <a:rPr lang="en-US" altLang="ja-JP" sz="2800" dirty="0">
                <a:solidFill>
                  <a:schemeClr val="tx1"/>
                </a:solidFill>
              </a:rPr>
              <a:t>X</a:t>
            </a:r>
            <a:r>
              <a:rPr lang="ja-JP" altLang="en-US" sz="2800" dirty="0">
                <a:solidFill>
                  <a:schemeClr val="tx1"/>
                </a:solidFill>
              </a:rPr>
              <a:t>」 を使うと指定した列</a:t>
            </a:r>
            <a:r>
              <a:rPr lang="en-US" altLang="ja-JP" sz="2800" dirty="0">
                <a:solidFill>
                  <a:schemeClr val="tx1"/>
                </a:solidFill>
              </a:rPr>
              <a:t>X</a:t>
            </a:r>
            <a:r>
              <a:rPr lang="ja-JP" altLang="en-US" sz="2800" dirty="0">
                <a:solidFill>
                  <a:schemeClr val="tx1"/>
                </a:solidFill>
              </a:rPr>
              <a:t>の後に並べる</a:t>
            </a:r>
            <a:r>
              <a:rPr lang="en-US" altLang="ja-JP" sz="2800" dirty="0">
                <a:solidFill>
                  <a:schemeClr val="tx1"/>
                </a:solidFill>
              </a:rPr>
              <a:t>    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</a:rPr>
              <a:t>データの並び替え②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C155E1B-5207-B660-5A17-E8251A647CB5}"/>
              </a:ext>
            </a:extLst>
          </p:cNvPr>
          <p:cNvSpPr/>
          <p:nvPr/>
        </p:nvSpPr>
        <p:spPr>
          <a:xfrm>
            <a:off x="755576" y="2564904"/>
            <a:ext cx="5904656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オブジェクト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relocate (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列名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1, 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列名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2, …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82AD618-C3A0-FCD0-BC58-8F675A972B6C}"/>
              </a:ext>
            </a:extLst>
          </p:cNvPr>
          <p:cNvSpPr/>
          <p:nvPr/>
        </p:nvSpPr>
        <p:spPr>
          <a:xfrm>
            <a:off x="755576" y="5301208"/>
            <a:ext cx="7848872" cy="11663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例：</a:t>
            </a:r>
            <a:r>
              <a:rPr lang="en-US" altLang="ja-JP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relocate (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列名１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,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　列名２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, .before 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列名３）</a:t>
            </a:r>
            <a:endParaRPr lang="en-US" altLang="ja-JP" sz="2400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spcBef>
                <a:spcPts val="1800"/>
              </a:spcBef>
            </a:pP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　列名３の前に列名１，列名２を並べろ</a:t>
            </a:r>
            <a:endParaRPr lang="en-US" altLang="ja-JP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465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836712"/>
            <a:ext cx="8767737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>
              <a:lnSpc>
                <a:spcPct val="125000"/>
              </a:lnSpc>
            </a:pPr>
            <a:r>
              <a:rPr lang="en-US" altLang="ja-JP" sz="2800" dirty="0">
                <a:solidFill>
                  <a:srgbClr val="C6E0B4"/>
                </a:solidFill>
                <a:highlight>
                  <a:srgbClr val="C6E0B4"/>
                </a:highlight>
              </a:rPr>
              <a:t>A</a:t>
            </a:r>
            <a:r>
              <a:rPr lang="ja-JP" altLang="en-US" sz="2800" dirty="0">
                <a:solidFill>
                  <a:schemeClr val="tx1"/>
                </a:solidFill>
                <a:highlight>
                  <a:srgbClr val="C6E0B4"/>
                </a:highlight>
              </a:rPr>
              <a:t>応用問題</a:t>
            </a:r>
            <a:r>
              <a:rPr lang="en-US" altLang="ja-JP" sz="2800" dirty="0">
                <a:solidFill>
                  <a:srgbClr val="C6E0B4"/>
                </a:solidFill>
                <a:highlight>
                  <a:srgbClr val="C6E0B4"/>
                </a:highlight>
              </a:rPr>
              <a:t>a</a:t>
            </a:r>
            <a:r>
              <a:rPr lang="ja-JP" altLang="en-US" sz="2800" dirty="0">
                <a:solidFill>
                  <a:schemeClr val="tx1"/>
                </a:solidFill>
              </a:rPr>
              <a:t>　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</a:rPr>
              <a:t>　</a:t>
            </a:r>
            <a:r>
              <a:rPr lang="en-US" altLang="ja-JP" sz="2800" dirty="0">
                <a:solidFill>
                  <a:schemeClr val="tx1"/>
                </a:solidFill>
              </a:rPr>
              <a:t>mpg</a:t>
            </a:r>
            <a:r>
              <a:rPr lang="ja-JP" altLang="en-US" sz="2800" dirty="0">
                <a:solidFill>
                  <a:schemeClr val="tx1"/>
                </a:solidFill>
              </a:rPr>
              <a:t>データについて</a:t>
            </a:r>
            <a:r>
              <a:rPr lang="ja-JP" altLang="en-US" sz="2600" dirty="0">
                <a:solidFill>
                  <a:schemeClr val="tx1"/>
                </a:solidFill>
              </a:rPr>
              <a:t>「</a:t>
            </a:r>
            <a:r>
              <a:rPr lang="en-US" altLang="ja-JP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</a:t>
            </a:r>
            <a:r>
              <a:rPr lang="ja-JP" altLang="en-US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」を使って一文で表しなさい</a:t>
            </a:r>
            <a:r>
              <a:rPr lang="ja-JP" altLang="en-US" sz="2600" dirty="0">
                <a:solidFill>
                  <a:schemeClr val="tx1"/>
                </a:solidFill>
              </a:rPr>
              <a:t>。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ja-JP" sz="2800" dirty="0">
                <a:solidFill>
                  <a:schemeClr val="tx1"/>
                </a:solidFill>
              </a:rPr>
              <a:t>   </a:t>
            </a:r>
            <a:r>
              <a:rPr lang="ja-JP" altLang="en-US" sz="2600" dirty="0">
                <a:solidFill>
                  <a:schemeClr val="tx1"/>
                </a:solidFill>
              </a:rPr>
              <a:t>①</a:t>
            </a:r>
            <a:r>
              <a:rPr lang="en-US" altLang="ja-JP" sz="2600" dirty="0">
                <a:solidFill>
                  <a:schemeClr val="tx1"/>
                </a:solidFill>
              </a:rPr>
              <a:t>manufacturer</a:t>
            </a:r>
            <a:r>
              <a:rPr lang="ja-JP" altLang="en-US" sz="2600" dirty="0">
                <a:solidFill>
                  <a:schemeClr val="tx1"/>
                </a:solidFill>
              </a:rPr>
              <a:t>，</a:t>
            </a:r>
            <a:r>
              <a:rPr lang="en-US" altLang="ja-JP" sz="2600" dirty="0">
                <a:solidFill>
                  <a:schemeClr val="tx1"/>
                </a:solidFill>
              </a:rPr>
              <a:t>model</a:t>
            </a:r>
            <a:r>
              <a:rPr lang="ja-JP" altLang="en-US" sz="2600" dirty="0">
                <a:solidFill>
                  <a:schemeClr val="tx1"/>
                </a:solidFill>
              </a:rPr>
              <a:t>，</a:t>
            </a:r>
            <a:r>
              <a:rPr lang="en-US" altLang="ja-JP" sz="2600" dirty="0">
                <a:solidFill>
                  <a:schemeClr val="tx1"/>
                </a:solidFill>
              </a:rPr>
              <a:t>year</a:t>
            </a:r>
            <a:r>
              <a:rPr lang="ja-JP" altLang="en-US" sz="2600" dirty="0">
                <a:solidFill>
                  <a:schemeClr val="tx1"/>
                </a:solidFill>
              </a:rPr>
              <a:t>，</a:t>
            </a:r>
            <a:r>
              <a:rPr lang="en-US" altLang="ja-JP" sz="2600" dirty="0">
                <a:solidFill>
                  <a:schemeClr val="tx1"/>
                </a:solidFill>
              </a:rPr>
              <a:t>class </a:t>
            </a:r>
            <a:r>
              <a:rPr lang="ja-JP" altLang="en-US" sz="2600" dirty="0">
                <a:solidFill>
                  <a:schemeClr val="tx1"/>
                </a:solidFill>
              </a:rPr>
              <a:t>列を抽出して，</a:t>
            </a:r>
            <a:endParaRPr lang="en-US" altLang="ja-JP" sz="26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600" dirty="0">
                <a:solidFill>
                  <a:schemeClr val="tx1"/>
                </a:solidFill>
              </a:rPr>
              <a:t>　②</a:t>
            </a:r>
            <a:r>
              <a:rPr lang="en-US" altLang="ja-JP" sz="2600" dirty="0">
                <a:solidFill>
                  <a:schemeClr val="tx1"/>
                </a:solidFill>
              </a:rPr>
              <a:t>year</a:t>
            </a:r>
            <a:r>
              <a:rPr lang="ja-JP" altLang="en-US" sz="2600" dirty="0">
                <a:solidFill>
                  <a:schemeClr val="tx1"/>
                </a:solidFill>
              </a:rPr>
              <a:t>を降順に並び替え，</a:t>
            </a:r>
            <a:endParaRPr lang="en-US" altLang="ja-JP" sz="26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600" dirty="0">
                <a:solidFill>
                  <a:schemeClr val="tx1"/>
                </a:solidFill>
              </a:rPr>
              <a:t>　③</a:t>
            </a:r>
            <a:r>
              <a:rPr lang="en-US" altLang="ja-JP" sz="2600" dirty="0">
                <a:solidFill>
                  <a:schemeClr val="tx1"/>
                </a:solidFill>
              </a:rPr>
              <a:t>class,</a:t>
            </a:r>
            <a:r>
              <a:rPr lang="ja-JP" altLang="en-US" sz="2600" dirty="0">
                <a:solidFill>
                  <a:schemeClr val="tx1"/>
                </a:solidFill>
              </a:rPr>
              <a:t> </a:t>
            </a:r>
            <a:r>
              <a:rPr lang="en-US" altLang="ja-JP" sz="2600" dirty="0">
                <a:solidFill>
                  <a:schemeClr val="tx1"/>
                </a:solidFill>
              </a:rPr>
              <a:t>manufacturer, year, model</a:t>
            </a:r>
            <a:r>
              <a:rPr lang="ja-JP" altLang="en-US" sz="2600" dirty="0">
                <a:solidFill>
                  <a:schemeClr val="tx1"/>
                </a:solidFill>
              </a:rPr>
              <a:t>の順に列を並び替える</a:t>
            </a:r>
            <a:br>
              <a:rPr lang="en-US" altLang="ja-JP" sz="2600" dirty="0">
                <a:solidFill>
                  <a:schemeClr val="tx1"/>
                </a:solidFill>
              </a:rPr>
            </a:br>
            <a:r>
              <a:rPr lang="ja-JP" altLang="en-US" sz="2600" dirty="0">
                <a:solidFill>
                  <a:schemeClr val="tx1"/>
                </a:solidFill>
              </a:rPr>
              <a:t>　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dirty="0">
                <a:solidFill>
                  <a:srgbClr val="2963A9"/>
                </a:solidFill>
                <a:highlight>
                  <a:srgbClr val="2963A9"/>
                </a:highlight>
              </a:rPr>
              <a:t>a</a:t>
            </a:r>
            <a:r>
              <a:rPr lang="ja-JP" altLang="en-US" sz="2800" dirty="0">
                <a:solidFill>
                  <a:schemeClr val="bg1"/>
                </a:solidFill>
                <a:highlight>
                  <a:srgbClr val="2963A9"/>
                </a:highlight>
              </a:rPr>
              <a:t>正解</a:t>
            </a:r>
            <a:r>
              <a:rPr lang="en-US" altLang="ja-JP" sz="2800" dirty="0">
                <a:solidFill>
                  <a:srgbClr val="2963A9"/>
                </a:solidFill>
                <a:highlight>
                  <a:srgbClr val="2963A9"/>
                </a:highlight>
              </a:rPr>
              <a:t>a</a:t>
            </a:r>
            <a:r>
              <a:rPr lang="en-US" altLang="ja-JP" sz="2800" dirty="0">
                <a:solidFill>
                  <a:srgbClr val="C6E0B4"/>
                </a:solidFill>
                <a:highlight>
                  <a:srgbClr val="2963A9"/>
                </a:highlight>
              </a:rPr>
              <a:t> </a:t>
            </a:r>
          </a:p>
          <a:p>
            <a:pPr>
              <a:lnSpc>
                <a:spcPct val="125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ja-JP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%&gt;% </a:t>
            </a:r>
          </a:p>
          <a:p>
            <a:pPr>
              <a:lnSpc>
                <a:spcPct val="125000"/>
              </a:lnSpc>
            </a:pPr>
            <a:r>
              <a:rPr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select(manufacturer, model, year, trans) %&gt;% </a:t>
            </a:r>
          </a:p>
          <a:p>
            <a:pPr>
              <a:lnSpc>
                <a:spcPct val="125000"/>
              </a:lnSpc>
            </a:pPr>
            <a:r>
              <a:rPr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	arrange (desc(year)) %&gt;% </a:t>
            </a:r>
          </a:p>
          <a:p>
            <a:pPr>
              <a:lnSpc>
                <a:spcPct val="125000"/>
              </a:lnSpc>
            </a:pPr>
            <a:r>
              <a:rPr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	relocate (trans, manufacturer, year, model)</a:t>
            </a:r>
            <a:r>
              <a:rPr lang="en-US" altLang="ja-JP" sz="2800" dirty="0">
                <a:solidFill>
                  <a:schemeClr val="tx1"/>
                </a:solidFill>
              </a:rPr>
              <a:t>       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</a:rPr>
              <a:t>データの並び替え②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785D2CC9-0F71-E5E1-06AC-8CD07E62F550}"/>
              </a:ext>
            </a:extLst>
          </p:cNvPr>
          <p:cNvSpPr/>
          <p:nvPr/>
        </p:nvSpPr>
        <p:spPr>
          <a:xfrm>
            <a:off x="611560" y="4581128"/>
            <a:ext cx="6912768" cy="18722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319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784424"/>
            <a:ext cx="8606481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>
                <a:solidFill>
                  <a:schemeClr val="tx1"/>
                </a:solidFill>
              </a:rPr>
              <a:t>mutate</a:t>
            </a:r>
            <a:r>
              <a:rPr lang="ja-JP" altLang="en-US" sz="2800" dirty="0">
                <a:solidFill>
                  <a:schemeClr val="tx1"/>
                </a:solidFill>
              </a:rPr>
              <a:t> </a:t>
            </a:r>
            <a:r>
              <a:rPr lang="en-US" altLang="ja-JP" sz="2800" dirty="0">
                <a:solidFill>
                  <a:schemeClr val="tx1"/>
                </a:solidFill>
              </a:rPr>
              <a:t>()</a:t>
            </a:r>
            <a:r>
              <a:rPr lang="ja-JP" altLang="en-US" sz="2800" dirty="0">
                <a:solidFill>
                  <a:schemeClr val="tx1"/>
                </a:solidFill>
              </a:rPr>
              <a:t> 関数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既存のデータに新しい列を加える。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</a:rPr>
              <a:t>　　変数の合成（平均点の算出など）に使える。</a:t>
            </a:r>
            <a:br>
              <a:rPr lang="en-US" altLang="ja-JP" sz="2800" dirty="0">
                <a:solidFill>
                  <a:schemeClr val="tx1"/>
                </a:solidFill>
              </a:rPr>
            </a:br>
            <a:br>
              <a:rPr lang="en-US" altLang="ja-JP" sz="2800" dirty="0">
                <a:solidFill>
                  <a:schemeClr val="tx1"/>
                </a:solidFill>
              </a:rPr>
            </a:b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</a:rPr>
              <a:t>　</a:t>
            </a:r>
            <a:endParaRPr lang="en-US" altLang="ja-JP" sz="2800" dirty="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</a:rPr>
              <a:t>データの追加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C155E1B-5207-B660-5A17-E8251A647CB5}"/>
              </a:ext>
            </a:extLst>
          </p:cNvPr>
          <p:cNvSpPr/>
          <p:nvPr/>
        </p:nvSpPr>
        <p:spPr>
          <a:xfrm>
            <a:off x="755576" y="2636912"/>
            <a:ext cx="7848872" cy="10406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</a:t>
            </a: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例：平均値</a:t>
            </a:r>
            <a:endParaRPr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オブジェクト</a:t>
            </a:r>
            <a:r>
              <a:rPr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mutate 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（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(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変数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A+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変数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B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＋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…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＋変数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N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/N)</a:t>
            </a:r>
            <a:endParaRPr lang="en-US" altLang="ja-JP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82AD618-C3A0-FCD0-BC58-8F675A972B6C}"/>
              </a:ext>
            </a:extLst>
          </p:cNvPr>
          <p:cNvSpPr/>
          <p:nvPr/>
        </p:nvSpPr>
        <p:spPr>
          <a:xfrm>
            <a:off x="755576" y="3913337"/>
            <a:ext cx="7848873" cy="1350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例：中心化</a:t>
            </a:r>
            <a:endParaRPr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オブジェクト 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</a:t>
            </a:r>
          </a:p>
          <a:p>
            <a:pPr>
              <a:lnSpc>
                <a:spcPct val="110000"/>
              </a:lnSpc>
            </a:pP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    mutate 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（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(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オブジェクト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$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変数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A)-mean(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オブジェクト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$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変数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A))</a:t>
            </a: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ja-JP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58A736B-BC2A-3251-0A6A-899BF3C0827A}"/>
              </a:ext>
            </a:extLst>
          </p:cNvPr>
          <p:cNvSpPr/>
          <p:nvPr/>
        </p:nvSpPr>
        <p:spPr>
          <a:xfrm>
            <a:off x="762923" y="5530080"/>
            <a:ext cx="7848872" cy="11663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例：標準化</a:t>
            </a:r>
            <a:endParaRPr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オブジェクト 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mutate 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（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scale(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オブジェクト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$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変数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A))</a:t>
            </a: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ja-JP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481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784424"/>
            <a:ext cx="8606481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 err="1">
                <a:solidFill>
                  <a:schemeClr val="tx1"/>
                </a:solidFill>
              </a:rPr>
              <a:t>group_by</a:t>
            </a:r>
            <a:r>
              <a:rPr lang="ja-JP" altLang="en-US" sz="2800" dirty="0">
                <a:solidFill>
                  <a:schemeClr val="tx1"/>
                </a:solidFill>
              </a:rPr>
              <a:t> </a:t>
            </a:r>
            <a:r>
              <a:rPr lang="en-US" altLang="ja-JP" sz="2800" dirty="0">
                <a:solidFill>
                  <a:schemeClr val="tx1"/>
                </a:solidFill>
              </a:rPr>
              <a:t>()</a:t>
            </a:r>
            <a:r>
              <a:rPr lang="ja-JP" altLang="en-US" sz="2800" dirty="0">
                <a:solidFill>
                  <a:schemeClr val="tx1"/>
                </a:solidFill>
              </a:rPr>
              <a:t> 関数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条件に基づいて、データをいくつかのグループ分ける。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</a:rPr>
              <a:t>　　見た目は変わらないが，グループの情報が付与</a:t>
            </a:r>
            <a:br>
              <a:rPr lang="en-US" altLang="ja-JP" sz="2800" dirty="0">
                <a:solidFill>
                  <a:schemeClr val="tx1"/>
                </a:solidFill>
              </a:rPr>
            </a:b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</a:rPr>
              <a:t>　</a:t>
            </a: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>
                <a:solidFill>
                  <a:schemeClr val="tx1"/>
                </a:solidFill>
              </a:rPr>
              <a:t>Group</a:t>
            </a:r>
            <a:r>
              <a:rPr lang="ja-JP" altLang="en-US" sz="2800" dirty="0">
                <a:solidFill>
                  <a:schemeClr val="tx1"/>
                </a:solidFill>
              </a:rPr>
              <a:t>分けを削除するときは </a:t>
            </a:r>
            <a:r>
              <a:rPr lang="en-US" altLang="ja-JP" sz="2800" dirty="0">
                <a:solidFill>
                  <a:schemeClr val="tx1"/>
                </a:solidFill>
              </a:rPr>
              <a:t>ungroup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</a:rPr>
              <a:t>グループごとに分割 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C155E1B-5207-B660-5A17-E8251A647CB5}"/>
              </a:ext>
            </a:extLst>
          </p:cNvPr>
          <p:cNvSpPr/>
          <p:nvPr/>
        </p:nvSpPr>
        <p:spPr>
          <a:xfrm>
            <a:off x="461791" y="2555940"/>
            <a:ext cx="7848872" cy="13681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オブジェクト</a:t>
            </a:r>
            <a:r>
              <a:rPr lang="en-US" altLang="ja-JP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</a:t>
            </a:r>
            <a:r>
              <a:rPr lang="en-US" altLang="ja-JP" sz="2400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group_by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(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変数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1, 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変数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2, …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ja-JP" sz="2400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ja-JP" alt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例：</a:t>
            </a:r>
            <a:endParaRPr lang="en-US" altLang="ja-JP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ja-JP" alt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    </a:t>
            </a:r>
            <a:r>
              <a:rPr lang="en-US" altLang="ja-JP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dat.grouped</a:t>
            </a:r>
            <a:r>
              <a:rPr lang="en-US" altLang="ja-JP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&lt;-mpg %&gt;% </a:t>
            </a:r>
            <a:r>
              <a:rPr lang="en-US" altLang="ja-JP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group_by</a:t>
            </a:r>
            <a:r>
              <a:rPr lang="en-US" altLang="ja-JP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(manufacturer)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B714C2D-92A3-FB85-6F62-A9AA891B1E2A}"/>
              </a:ext>
            </a:extLst>
          </p:cNvPr>
          <p:cNvSpPr/>
          <p:nvPr/>
        </p:nvSpPr>
        <p:spPr>
          <a:xfrm>
            <a:off x="444148" y="5301208"/>
            <a:ext cx="8440533" cy="10638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例：</a:t>
            </a:r>
            <a:endParaRPr lang="en-US" altLang="ja-JP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ja-JP" alt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  </a:t>
            </a:r>
            <a:r>
              <a:rPr lang="en-US" altLang="ja-JP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undat.grouped</a:t>
            </a:r>
            <a:r>
              <a:rPr lang="en-US" altLang="ja-JP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&lt;- </a:t>
            </a:r>
            <a:r>
              <a:rPr lang="en-US" altLang="ja-JP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dat.grouped</a:t>
            </a:r>
            <a:r>
              <a:rPr lang="en-US" altLang="ja-JP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%&gt;% </a:t>
            </a:r>
            <a:r>
              <a:rPr lang="en-US" altLang="ja-JP" sz="2400" dirty="0">
                <a:solidFill>
                  <a:schemeClr val="tx1"/>
                </a:solidFill>
              </a:rPr>
              <a:t>ungroup</a:t>
            </a:r>
            <a:r>
              <a:rPr lang="en-US" altLang="ja-JP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(manufacturer)</a:t>
            </a:r>
          </a:p>
        </p:txBody>
      </p:sp>
    </p:spTree>
    <p:extLst>
      <p:ext uri="{BB962C8B-B14F-4D97-AF65-F5344CB8AC3E}">
        <p14:creationId xmlns:p14="http://schemas.microsoft.com/office/powerpoint/2010/main" val="1949490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784424"/>
            <a:ext cx="8606481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 err="1">
                <a:solidFill>
                  <a:schemeClr val="tx1"/>
                </a:solidFill>
              </a:rPr>
              <a:t>full_join</a:t>
            </a:r>
            <a:r>
              <a:rPr lang="en-US" altLang="ja-JP" sz="2800" dirty="0">
                <a:solidFill>
                  <a:schemeClr val="tx1"/>
                </a:solidFill>
              </a:rPr>
              <a:t>()</a:t>
            </a:r>
            <a:r>
              <a:rPr lang="ja-JP" altLang="en-US" sz="2800" dirty="0">
                <a:solidFill>
                  <a:schemeClr val="tx1"/>
                </a:solidFill>
              </a:rPr>
              <a:t> 関数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二つのデータフレームを一つに統合する。</a:t>
            </a: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ja-JP" altLang="en-US" sz="2600" dirty="0">
                <a:solidFill>
                  <a:schemeClr val="tx1"/>
                </a:solidFill>
              </a:rPr>
              <a:t>他にも，</a:t>
            </a:r>
            <a:endParaRPr lang="en-US" altLang="ja-JP" sz="2600" dirty="0">
              <a:solidFill>
                <a:schemeClr val="tx1"/>
              </a:solidFill>
            </a:endParaRPr>
          </a:p>
          <a:p>
            <a:pPr marL="717550" lvl="1" indent="-447675">
              <a:lnSpc>
                <a:spcPct val="125000"/>
              </a:lnSpc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ja-JP" altLang="en-US" sz="2600" dirty="0">
                <a:solidFill>
                  <a:schemeClr val="tx1"/>
                </a:solidFill>
              </a:rPr>
              <a:t>二つのデータセットに共通する変数のみ結合 </a:t>
            </a:r>
            <a:r>
              <a:rPr lang="en-US" altLang="ja-JP" sz="2600" dirty="0" err="1">
                <a:solidFill>
                  <a:schemeClr val="tx1"/>
                </a:solidFill>
              </a:rPr>
              <a:t>inner_join</a:t>
            </a:r>
            <a:endParaRPr lang="en-US" altLang="ja-JP" sz="2600" dirty="0">
              <a:solidFill>
                <a:schemeClr val="tx1"/>
              </a:solidFill>
            </a:endParaRPr>
          </a:p>
          <a:p>
            <a:pPr marL="717550" lvl="1" indent="-447675">
              <a:lnSpc>
                <a:spcPct val="125000"/>
              </a:lnSpc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ja-JP" altLang="en-US" sz="2600" dirty="0">
                <a:solidFill>
                  <a:schemeClr val="tx1"/>
                </a:solidFill>
              </a:rPr>
              <a:t>左側のデータを優先して残す </a:t>
            </a:r>
            <a:r>
              <a:rPr lang="en-US" altLang="ja-JP" sz="2600" dirty="0" err="1">
                <a:solidFill>
                  <a:schemeClr val="tx1"/>
                </a:solidFill>
              </a:rPr>
              <a:t>left_join</a:t>
            </a:r>
            <a:r>
              <a:rPr lang="ja-JP" altLang="en-US" sz="2600" dirty="0">
                <a:solidFill>
                  <a:schemeClr val="tx1"/>
                </a:solidFill>
              </a:rPr>
              <a:t>　</a:t>
            </a:r>
            <a:endParaRPr lang="en-US" altLang="ja-JP" sz="2600" dirty="0">
              <a:solidFill>
                <a:schemeClr val="tx1"/>
              </a:solidFill>
            </a:endParaRPr>
          </a:p>
          <a:p>
            <a:pPr marL="269875" lvl="1" algn="r">
              <a:lnSpc>
                <a:spcPct val="125000"/>
              </a:lnSpc>
              <a:tabLst>
                <a:tab pos="628650" algn="l"/>
              </a:tabLst>
            </a:pPr>
            <a:r>
              <a:rPr lang="en-US" altLang="ja-JP" sz="2600" dirty="0" err="1">
                <a:solidFill>
                  <a:schemeClr val="tx1"/>
                </a:solidFill>
              </a:rPr>
              <a:t>etc</a:t>
            </a:r>
            <a:r>
              <a:rPr lang="en-US" altLang="ja-JP" sz="2600" dirty="0">
                <a:solidFill>
                  <a:schemeClr val="tx1"/>
                </a:solidFill>
              </a:rPr>
              <a:t>…</a:t>
            </a:r>
          </a:p>
          <a:p>
            <a:pPr marL="269875" lvl="1">
              <a:lnSpc>
                <a:spcPct val="125000"/>
              </a:lnSpc>
              <a:tabLst>
                <a:tab pos="628650" algn="l"/>
              </a:tabLst>
            </a:pPr>
            <a:r>
              <a:rPr lang="en-US" altLang="ja-JP" sz="2600" dirty="0">
                <a:solidFill>
                  <a:schemeClr val="tx1"/>
                </a:solidFill>
              </a:rPr>
              <a:t>   </a:t>
            </a:r>
            <a:r>
              <a:rPr lang="ja-JP" altLang="en-US" sz="2600" dirty="0">
                <a:solidFill>
                  <a:schemeClr val="tx1"/>
                </a:solidFill>
              </a:rPr>
              <a:t>　</a:t>
            </a:r>
            <a:endParaRPr lang="en-US" altLang="ja-JP" sz="2600" dirty="0">
              <a:solidFill>
                <a:schemeClr val="tx1"/>
              </a:solidFill>
            </a:endParaRPr>
          </a:p>
          <a:p>
            <a:pPr marL="269875" lvl="1">
              <a:lnSpc>
                <a:spcPct val="125000"/>
              </a:lnSpc>
              <a:tabLst>
                <a:tab pos="628650" algn="l"/>
              </a:tabLst>
            </a:pPr>
            <a:r>
              <a:rPr lang="ja-JP" altLang="en-US" sz="2600" dirty="0">
                <a:solidFill>
                  <a:schemeClr val="tx1"/>
                </a:solidFill>
              </a:rPr>
              <a:t>使い方など詳細が知りたい方は「宇宙本」を読んでください</a:t>
            </a:r>
            <a:r>
              <a:rPr lang="en-US" altLang="ja-JP" sz="2600" dirty="0">
                <a:solidFill>
                  <a:schemeClr val="tx1"/>
                </a:solidFill>
              </a:rPr>
              <a:t>!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データセットの結合</a:t>
            </a:r>
            <a:endParaRPr kumimoji="1" lang="ja-JP" alt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C155E1B-5207-B660-5A17-E8251A647CB5}"/>
              </a:ext>
            </a:extLst>
          </p:cNvPr>
          <p:cNvSpPr/>
          <p:nvPr/>
        </p:nvSpPr>
        <p:spPr>
          <a:xfrm>
            <a:off x="196751" y="2060848"/>
            <a:ext cx="8762338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オブジェクト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</a:t>
            </a:r>
            <a:r>
              <a:rPr lang="en-US" altLang="ja-JP" sz="2400" b="1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fulljoin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(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データ１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, 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データ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2, by = “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共通する変数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”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381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185311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おまけ</a:t>
            </a: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C877021-D908-AF78-37CB-9AD5D42F9F8E}"/>
              </a:ext>
            </a:extLst>
          </p:cNvPr>
          <p:cNvSpPr/>
          <p:nvPr/>
        </p:nvSpPr>
        <p:spPr>
          <a:xfrm>
            <a:off x="248161" y="754199"/>
            <a:ext cx="8606481" cy="3189362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データセットの形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データには ワイド型とロング型がある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ワイド型</a:t>
            </a:r>
            <a:endParaRPr lang="en-US" altLang="ja-JP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800"/>
              </a:spcBef>
            </a:pPr>
            <a:r>
              <a:rPr lang="ja-JP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ロング型</a:t>
            </a:r>
            <a:endParaRPr lang="en-US" altLang="ja-JP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4B51BCA-3663-E59E-6850-A72BBAF1D1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38" t="29001" r="43700" b="58400"/>
          <a:stretch/>
        </p:blipFill>
        <p:spPr>
          <a:xfrm>
            <a:off x="827584" y="2436314"/>
            <a:ext cx="6608734" cy="100811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851B0A13-E544-8561-C097-5916A54F25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38" t="47201" r="61812" b="17800"/>
          <a:stretch/>
        </p:blipFill>
        <p:spPr>
          <a:xfrm>
            <a:off x="899592" y="4077072"/>
            <a:ext cx="3894918" cy="2704804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86DCC16-9F1C-066E-A7D6-566B6D371903}"/>
              </a:ext>
            </a:extLst>
          </p:cNvPr>
          <p:cNvSpPr/>
          <p:nvPr/>
        </p:nvSpPr>
        <p:spPr>
          <a:xfrm>
            <a:off x="4794510" y="4365104"/>
            <a:ext cx="4176246" cy="18827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 algn="ctr">
              <a:lnSpc>
                <a:spcPct val="110000"/>
              </a:lnSpc>
            </a:pPr>
            <a:r>
              <a:rPr lang="ja-JP" alt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ロングデータの使いどころ</a:t>
            </a:r>
            <a:br>
              <a:rPr lang="en-US" altLang="ja-JP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一人の参加者の中で</a:t>
            </a:r>
            <a:br>
              <a:rPr lang="en-US" altLang="ja-JP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同じ変数があるとき</a:t>
            </a:r>
            <a:br>
              <a:rPr lang="en-US" altLang="ja-JP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（縦断データ，反復測定など）</a:t>
            </a:r>
            <a:endParaRPr lang="en-US" altLang="ja-JP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99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C877021-D908-AF78-37CB-9AD5D42F9F8E}"/>
              </a:ext>
            </a:extLst>
          </p:cNvPr>
          <p:cNvSpPr/>
          <p:nvPr/>
        </p:nvSpPr>
        <p:spPr>
          <a:xfrm>
            <a:off x="268759" y="898215"/>
            <a:ext cx="8606481" cy="3189362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ロング型に変更したい！</a:t>
            </a:r>
            <a:b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tidyr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パッケージの 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pivot_longer</a:t>
            </a:r>
          </a:p>
          <a:p>
            <a:pPr>
              <a:spcBef>
                <a:spcPts val="1800"/>
              </a:spcBef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2400"/>
              </a:spcBef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2400"/>
              </a:spcBef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ワイドデータに戻したい！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tidyr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パッケージの 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pivot_wider</a:t>
            </a:r>
          </a:p>
          <a:p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ja-JP" sz="28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    </a:t>
            </a:r>
          </a:p>
          <a:p>
            <a:endParaRPr lang="en-US" altLang="ja-JP" sz="2800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  <a:p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7AC2177-F419-DAC6-47D5-93993739283A}"/>
              </a:ext>
            </a:extLst>
          </p:cNvPr>
          <p:cNvSpPr/>
          <p:nvPr/>
        </p:nvSpPr>
        <p:spPr>
          <a:xfrm>
            <a:off x="842307" y="4941168"/>
            <a:ext cx="5904438" cy="9361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 pivot_wider (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データ名）</a:t>
            </a:r>
            <a:endParaRPr lang="en-US" altLang="ja-JP" sz="2400" b="1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 例：　</a:t>
            </a:r>
            <a:r>
              <a:rPr lang="en-US" altLang="ja-JP" sz="2400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dat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&lt;- pivot_wider (</a:t>
            </a:r>
            <a:r>
              <a:rPr lang="en-US" altLang="ja-JP" sz="2400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dat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ja-JP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AEF00A4-17DB-17CF-3F8B-C25A8700B675}"/>
              </a:ext>
            </a:extLst>
          </p:cNvPr>
          <p:cNvSpPr/>
          <p:nvPr/>
        </p:nvSpPr>
        <p:spPr>
          <a:xfrm>
            <a:off x="827584" y="1988840"/>
            <a:ext cx="5904438" cy="10081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 </a:t>
            </a:r>
            <a:r>
              <a:rPr lang="en-US" altLang="ja-JP" sz="2400" b="1" dirty="0">
                <a:solidFill>
                  <a:schemeClr val="tx1"/>
                </a:solidFill>
                <a:latin typeface="+mj-ea"/>
                <a:cs typeface="Times New Roman" panose="02020603050405020304" pitchFamily="18" charset="0"/>
              </a:rPr>
              <a:t>pivot_longer (</a:t>
            </a:r>
            <a:r>
              <a:rPr lang="ja-JP" altLang="en-US" sz="2400" b="1" dirty="0">
                <a:solidFill>
                  <a:schemeClr val="tx1"/>
                </a:solidFill>
                <a:latin typeface="+mj-ea"/>
                <a:cs typeface="Times New Roman" panose="02020603050405020304" pitchFamily="18" charset="0"/>
              </a:rPr>
              <a:t>データ名</a:t>
            </a:r>
            <a:r>
              <a:rPr lang="ja-JP" altLang="en-US" sz="2400" b="1" dirty="0">
                <a:solidFill>
                  <a:srgbClr val="444444"/>
                </a:solidFill>
                <a:latin typeface="+mj-ea"/>
                <a:cs typeface="Times New Roman" panose="02020603050405020304" pitchFamily="18" charset="0"/>
              </a:rPr>
              <a:t>）</a:t>
            </a:r>
            <a:endParaRPr lang="en-US" altLang="ja-JP" sz="2400" b="1" dirty="0">
              <a:solidFill>
                <a:schemeClr val="tx1"/>
              </a:solidFill>
              <a:latin typeface="+mj-ea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 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例：　</a:t>
            </a:r>
            <a:r>
              <a:rPr lang="en-US" altLang="ja-JP" sz="2400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dat</a:t>
            </a:r>
            <a:r>
              <a:rPr lang="en-US" altLang="ja-JP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&lt;- pivot_longer (</a:t>
            </a:r>
            <a:r>
              <a:rPr lang="en-US" altLang="ja-JP" sz="2400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dat</a:t>
            </a:r>
            <a:r>
              <a:rPr lang="ja-JP" altLang="en-US" sz="24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ja-JP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85311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おまけ</a:t>
            </a:r>
          </a:p>
        </p:txBody>
      </p:sp>
    </p:spTree>
    <p:extLst>
      <p:ext uri="{BB962C8B-B14F-4D97-AF65-F5344CB8AC3E}">
        <p14:creationId xmlns:p14="http://schemas.microsoft.com/office/powerpoint/2010/main" val="3725188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C877021-D908-AF78-37CB-9AD5D42F9F8E}"/>
              </a:ext>
            </a:extLst>
          </p:cNvPr>
          <p:cNvSpPr/>
          <p:nvPr/>
        </p:nvSpPr>
        <p:spPr>
          <a:xfrm>
            <a:off x="268759" y="898215"/>
            <a:ext cx="8606481" cy="3189362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参考ページ　（</a:t>
            </a:r>
            <a:r>
              <a:rPr lang="en-US" altLang="ja-JP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dyplyr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の使い方と説明）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http://sugiura-ken.org/wiki/wiki.cgi/exp?page=dplyr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https://stats.biopapyrus.jp/r/tidyverse/dplyr.html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https://kazutan.github.io/JSSP2018_spring/data_handling.html#%E5%88%97%E9%81%B8%E6%8A%9E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日本語チートシート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https://raw.githubusercontent.com/rstudio/cheatsheets/main/translations/japanese/data-wrangling_ja.pdf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800"/>
              </a:spcBef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2400"/>
              </a:spcBef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2400"/>
              </a:spcBef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ja-JP" sz="28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   </a:t>
            </a:r>
          </a:p>
          <a:p>
            <a:endParaRPr lang="en-US" altLang="ja-JP" sz="2800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  <a:p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85311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おまけ</a:t>
            </a:r>
          </a:p>
        </p:txBody>
      </p:sp>
    </p:spTree>
    <p:extLst>
      <p:ext uri="{BB962C8B-B14F-4D97-AF65-F5344CB8AC3E}">
        <p14:creationId xmlns:p14="http://schemas.microsoft.com/office/powerpoint/2010/main" val="812517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185311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データ操作の必要性</a:t>
            </a: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C877021-D908-AF78-37CB-9AD5D42F9F8E}"/>
              </a:ext>
            </a:extLst>
          </p:cNvPr>
          <p:cNvSpPr/>
          <p:nvPr/>
        </p:nvSpPr>
        <p:spPr>
          <a:xfrm>
            <a:off x="268759" y="836712"/>
            <a:ext cx="8606481" cy="3189362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心理学ではデータを収集→集めたデータを分析する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分析の前の準備が意外と大変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1B6DFAA7-C279-3C6B-B40F-2114EE34FFFC}"/>
              </a:ext>
            </a:extLst>
          </p:cNvPr>
          <p:cNvGrpSpPr/>
          <p:nvPr/>
        </p:nvGrpSpPr>
        <p:grpSpPr>
          <a:xfrm>
            <a:off x="467544" y="3135917"/>
            <a:ext cx="2624112" cy="2296527"/>
            <a:chOff x="395536" y="2956119"/>
            <a:chExt cx="2624112" cy="2296527"/>
          </a:xfrm>
        </p:grpSpPr>
        <p:pic>
          <p:nvPicPr>
            <p:cNvPr id="4" name="図 3" descr="記号 が含まれている画像&#10;&#10;自動的に生成された説明">
              <a:extLst>
                <a:ext uri="{FF2B5EF4-FFF2-40B4-BE49-F238E27FC236}">
                  <a16:creationId xmlns:a16="http://schemas.microsoft.com/office/drawing/2014/main" id="{19DDA602-2FB2-52C3-E913-B45D3E43F1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2956119"/>
              <a:ext cx="2624112" cy="1654110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33B92308-36F7-F298-8E38-7BFF537C15DD}"/>
                </a:ext>
              </a:extLst>
            </p:cNvPr>
            <p:cNvSpPr txBox="1"/>
            <p:nvPr/>
          </p:nvSpPr>
          <p:spPr>
            <a:xfrm>
              <a:off x="879500" y="4852536"/>
              <a:ext cx="16561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000" dirty="0"/>
                <a:t>データの入力</a:t>
              </a:r>
            </a:p>
          </p:txBody>
        </p:sp>
      </p:grpSp>
      <p:grpSp>
        <p:nvGrpSpPr>
          <p:cNvPr id="33" name="グループ化 32">
            <a:extLst>
              <a:ext uri="{FF2B5EF4-FFF2-40B4-BE49-F238E27FC236}">
                <a16:creationId xmlns:a16="http://schemas.microsoft.com/office/drawing/2014/main" id="{604C0ADA-D357-8B45-1C6D-8E2F75430474}"/>
              </a:ext>
            </a:extLst>
          </p:cNvPr>
          <p:cNvGrpSpPr/>
          <p:nvPr/>
        </p:nvGrpSpPr>
        <p:grpSpPr>
          <a:xfrm>
            <a:off x="3546022" y="2707224"/>
            <a:ext cx="2166807" cy="3137138"/>
            <a:chOff x="3923928" y="2219270"/>
            <a:chExt cx="2166807" cy="3137138"/>
          </a:xfrm>
        </p:grpSpPr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FF88C857-EF8A-CAE4-D4FA-9B5BBFDC9FDD}"/>
                </a:ext>
              </a:extLst>
            </p:cNvPr>
            <p:cNvSpPr txBox="1"/>
            <p:nvPr/>
          </p:nvSpPr>
          <p:spPr>
            <a:xfrm>
              <a:off x="4053331" y="4648522"/>
              <a:ext cx="1908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 dirty="0"/>
                <a:t>必要な</a:t>
              </a:r>
              <a:r>
                <a:rPr kumimoji="1" lang="ja-JP" altLang="en-US" sz="2000" dirty="0"/>
                <a:t>データの切り出し</a:t>
              </a:r>
              <a:endParaRPr kumimoji="1" lang="en-US" altLang="ja-JP" sz="2000" dirty="0"/>
            </a:p>
          </p:txBody>
        </p:sp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0E63A13A-EA45-0327-25CD-AEA6CE0B2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3928" y="2219270"/>
              <a:ext cx="2166807" cy="2390959"/>
            </a:xfrm>
            <a:prstGeom prst="rect">
              <a:avLst/>
            </a:prstGeom>
          </p:spPr>
        </p:pic>
      </p:grp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DE8C4B0F-A986-CCCA-AB73-92B10EA9DEC7}"/>
              </a:ext>
            </a:extLst>
          </p:cNvPr>
          <p:cNvGrpSpPr/>
          <p:nvPr/>
        </p:nvGrpSpPr>
        <p:grpSpPr>
          <a:xfrm>
            <a:off x="6181778" y="2678794"/>
            <a:ext cx="2344441" cy="3193998"/>
            <a:chOff x="6588224" y="2366424"/>
            <a:chExt cx="2344441" cy="3193998"/>
          </a:xfrm>
        </p:grpSpPr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DA06DB38-1E7A-33F3-277E-95294CEFAC92}"/>
                </a:ext>
              </a:extLst>
            </p:cNvPr>
            <p:cNvSpPr txBox="1"/>
            <p:nvPr/>
          </p:nvSpPr>
          <p:spPr>
            <a:xfrm>
              <a:off x="6806444" y="4852536"/>
              <a:ext cx="19080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000" dirty="0"/>
                <a:t>データセットや</a:t>
              </a:r>
              <a:br>
                <a:rPr lang="en-US" altLang="ja-JP" sz="2000" dirty="0"/>
              </a:br>
              <a:r>
                <a:rPr lang="ja-JP" altLang="en-US" sz="2000" dirty="0"/>
                <a:t>得点を合成</a:t>
              </a:r>
              <a:endParaRPr kumimoji="1" lang="en-US" altLang="ja-JP" sz="2000" dirty="0"/>
            </a:p>
          </p:txBody>
        </p:sp>
        <p:pic>
          <p:nvPicPr>
            <p:cNvPr id="30" name="図 29" descr="ロゴ&#10;&#10;自動的に生成された説明">
              <a:extLst>
                <a:ext uri="{FF2B5EF4-FFF2-40B4-BE49-F238E27FC236}">
                  <a16:creationId xmlns:a16="http://schemas.microsoft.com/office/drawing/2014/main" id="{D4D79289-000C-236A-F9B5-827DC8FAB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8224" y="2366424"/>
              <a:ext cx="2344441" cy="2317074"/>
            </a:xfrm>
            <a:prstGeom prst="rect">
              <a:avLst/>
            </a:prstGeom>
          </p:spPr>
        </p:pic>
      </p:grp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43AD482D-01C1-E1BD-22E4-6D49786615B1}"/>
              </a:ext>
            </a:extLst>
          </p:cNvPr>
          <p:cNvSpPr txBox="1"/>
          <p:nvPr/>
        </p:nvSpPr>
        <p:spPr>
          <a:xfrm>
            <a:off x="8173004" y="5909210"/>
            <a:ext cx="97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26962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正方形/長方形 237">
            <a:extLst>
              <a:ext uri="{FF2B5EF4-FFF2-40B4-BE49-F238E27FC236}">
                <a16:creationId xmlns:a16="http://schemas.microsoft.com/office/drawing/2014/main" id="{EAE4E819-5345-42EE-83F8-B395DF1B8C97}"/>
              </a:ext>
            </a:extLst>
          </p:cNvPr>
          <p:cNvSpPr/>
          <p:nvPr/>
        </p:nvSpPr>
        <p:spPr>
          <a:xfrm>
            <a:off x="251520" y="949213"/>
            <a:ext cx="8606481" cy="3189362"/>
          </a:xfrm>
          <a:prstGeom prst="rect">
            <a:avLst/>
          </a:prstGeom>
          <a:solidFill>
            <a:schemeClr val="bg1"/>
          </a:solidFill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データの形式を整えるのにローデータを直接いじる</a:t>
            </a:r>
          </a:p>
          <a:p>
            <a:pPr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⇒ 面倒だし，誤って入力値を変更・消す危険性も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5AB3852-308F-292B-7FAD-36F8E1E20946}"/>
              </a:ext>
            </a:extLst>
          </p:cNvPr>
          <p:cNvSpPr/>
          <p:nvPr/>
        </p:nvSpPr>
        <p:spPr>
          <a:xfrm>
            <a:off x="251520" y="2348880"/>
            <a:ext cx="8606481" cy="1872208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そんな時のお役立ちパッケージ　</a:t>
            </a:r>
            <a:r>
              <a:rPr lang="ja-JP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ｄｐｌｙｒ</a:t>
            </a:r>
            <a:r>
              <a:rPr lang="en-US" altLang="ja-JP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25000"/>
              </a:lnSpc>
              <a:spcBef>
                <a:spcPts val="1800"/>
              </a:spcBef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今日紹介するのは，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65238" lvl="1" indent="-450850">
              <a:lnSpc>
                <a:spcPct val="125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ja-JP" altLang="en-US" sz="2800" dirty="0">
                <a:solidFill>
                  <a:schemeClr val="tx1"/>
                </a:solidFill>
              </a:rPr>
              <a:t>必要なデータの抽出（</a:t>
            </a:r>
            <a:r>
              <a:rPr lang="en-US" altLang="ja-JP" sz="2800" dirty="0">
                <a:solidFill>
                  <a:schemeClr val="tx1"/>
                </a:solidFill>
              </a:rPr>
              <a:t>filter, select)</a:t>
            </a:r>
          </a:p>
          <a:p>
            <a:pPr marL="1265238" lvl="1" indent="-450850">
              <a:lnSpc>
                <a:spcPct val="125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ja-JP" altLang="en-US" sz="2800" dirty="0">
                <a:solidFill>
                  <a:schemeClr val="tx1"/>
                </a:solidFill>
              </a:rPr>
              <a:t>データの並び替え </a:t>
            </a:r>
            <a:r>
              <a:rPr lang="en-US" altLang="ja-JP" sz="2800" dirty="0">
                <a:solidFill>
                  <a:schemeClr val="tx1"/>
                </a:solidFill>
              </a:rPr>
              <a:t>(arrange, relocate)</a:t>
            </a:r>
          </a:p>
          <a:p>
            <a:pPr marL="1265238" lvl="1" indent="-450850">
              <a:lnSpc>
                <a:spcPct val="125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ja-JP" altLang="en-US" sz="2800" dirty="0">
                <a:solidFill>
                  <a:schemeClr val="tx1"/>
                </a:solidFill>
              </a:rPr>
              <a:t>データの追加 </a:t>
            </a:r>
            <a:r>
              <a:rPr lang="en-US" altLang="ja-JP" sz="2800" dirty="0">
                <a:solidFill>
                  <a:schemeClr val="tx1"/>
                </a:solidFill>
              </a:rPr>
              <a:t>(mutate) </a:t>
            </a:r>
          </a:p>
          <a:p>
            <a:pPr marL="1265238" lvl="1" indent="-450850">
              <a:lnSpc>
                <a:spcPct val="125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ja-JP" altLang="en-US" sz="2800" dirty="0">
                <a:solidFill>
                  <a:schemeClr val="tx1"/>
                </a:solidFill>
              </a:rPr>
              <a:t>グループごとに分割 </a:t>
            </a:r>
            <a:r>
              <a:rPr lang="en-US" altLang="ja-JP" sz="2800" dirty="0">
                <a:solidFill>
                  <a:schemeClr val="tx1"/>
                </a:solidFill>
              </a:rPr>
              <a:t>(</a:t>
            </a:r>
            <a:r>
              <a:rPr lang="en-US" altLang="ja-JP" sz="2800" dirty="0" err="1">
                <a:solidFill>
                  <a:schemeClr val="tx1"/>
                </a:solidFill>
              </a:rPr>
              <a:t>group_by</a:t>
            </a:r>
            <a:r>
              <a:rPr lang="en-US" altLang="ja-JP" sz="2800" dirty="0">
                <a:solidFill>
                  <a:schemeClr val="tx1"/>
                </a:solidFill>
              </a:rPr>
              <a:t>)</a:t>
            </a:r>
          </a:p>
          <a:p>
            <a:pPr marL="1265238" lvl="1" indent="-450850">
              <a:lnSpc>
                <a:spcPct val="125000"/>
              </a:lnSpc>
              <a:buClr>
                <a:schemeClr val="tx1"/>
              </a:buClr>
              <a:buFont typeface="+mj-lt"/>
              <a:buAutoNum type="arabicPeriod"/>
            </a:pPr>
            <a:r>
              <a:rPr lang="ja-JP" altLang="en-US" sz="2800" dirty="0">
                <a:solidFill>
                  <a:schemeClr val="tx1"/>
                </a:solidFill>
              </a:rPr>
              <a:t>データセットの結合 </a:t>
            </a:r>
            <a:r>
              <a:rPr lang="en-US" altLang="ja-JP" sz="2800" dirty="0">
                <a:solidFill>
                  <a:schemeClr val="tx1"/>
                </a:solidFill>
              </a:rPr>
              <a:t>(</a:t>
            </a:r>
            <a:r>
              <a:rPr lang="en-US" altLang="ja-JP" sz="2800" dirty="0" err="1">
                <a:solidFill>
                  <a:schemeClr val="tx1"/>
                </a:solidFill>
              </a:rPr>
              <a:t>full_join</a:t>
            </a:r>
            <a:r>
              <a:rPr lang="en-US" altLang="ja-JP" sz="2800" dirty="0">
                <a:solidFill>
                  <a:schemeClr val="tx1"/>
                </a:solidFill>
              </a:rPr>
              <a:t>)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　</a:t>
            </a:r>
            <a:endParaRPr lang="en-US" altLang="ja-JP" sz="2800" dirty="0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5D4AB34-1DD7-49E3-365B-F58BC2F430C0}"/>
              </a:ext>
            </a:extLst>
          </p:cNvPr>
          <p:cNvSpPr/>
          <p:nvPr/>
        </p:nvSpPr>
        <p:spPr>
          <a:xfrm>
            <a:off x="240077" y="332656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b="1" dirty="0" err="1">
                <a:solidFill>
                  <a:schemeClr val="bg1"/>
                </a:solidFill>
              </a:rPr>
              <a:t>dplyr</a:t>
            </a:r>
            <a:r>
              <a:rPr lang="ja-JP" altLang="en-US" sz="2800" b="1" dirty="0">
                <a:solidFill>
                  <a:schemeClr val="bg1"/>
                </a:solidFill>
              </a:rPr>
              <a:t>によるデータ操作</a:t>
            </a:r>
          </a:p>
        </p:txBody>
      </p:sp>
    </p:spTree>
    <p:extLst>
      <p:ext uri="{BB962C8B-B14F-4D97-AF65-F5344CB8AC3E}">
        <p14:creationId xmlns:p14="http://schemas.microsoft.com/office/powerpoint/2010/main" val="308556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正方形/長方形 237">
            <a:extLst>
              <a:ext uri="{FF2B5EF4-FFF2-40B4-BE49-F238E27FC236}">
                <a16:creationId xmlns:a16="http://schemas.microsoft.com/office/drawing/2014/main" id="{EAE4E819-5345-42EE-83F8-B395DF1B8C97}"/>
              </a:ext>
            </a:extLst>
          </p:cNvPr>
          <p:cNvSpPr/>
          <p:nvPr/>
        </p:nvSpPr>
        <p:spPr>
          <a:xfrm>
            <a:off x="251520" y="949213"/>
            <a:ext cx="8606481" cy="3189362"/>
          </a:xfrm>
          <a:prstGeom prst="rect">
            <a:avLst/>
          </a:prstGeom>
          <a:solidFill>
            <a:schemeClr val="bg1"/>
          </a:solidFill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作業ディレクトリの設定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25000"/>
              </a:lnSpc>
            </a:pP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25000"/>
              </a:lnSpc>
              <a:spcBef>
                <a:spcPts val="1200"/>
              </a:spcBef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もしくは，</a:t>
            </a:r>
            <a:r>
              <a:rPr lang="en-US" altLang="ja-JP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Rstudio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右下の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folder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から設定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データセットの読み込み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6087">
              <a:lnSpc>
                <a:spcPct val="125000"/>
              </a:lnSpc>
            </a:pP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6087">
              <a:lnSpc>
                <a:spcPct val="125000"/>
              </a:lnSpc>
              <a:spcBef>
                <a:spcPts val="1800"/>
              </a:spcBef>
            </a:pPr>
            <a:r>
              <a:rPr lang="en-US" altLang="ja-JP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 (1999</a:t>
            </a:r>
            <a:r>
              <a:rPr lang="ja-JP" altLang="en-US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年から</a:t>
            </a:r>
            <a:r>
              <a:rPr lang="en-US" altLang="ja-JP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2008</a:t>
            </a:r>
            <a:r>
              <a:rPr lang="ja-JP" altLang="en-US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年の間に発売された車のデータ，</a:t>
            </a:r>
            <a:endParaRPr lang="en-US" altLang="ja-JP" sz="2800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  <a:p>
            <a:pPr marL="446087"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　 </a:t>
            </a:r>
            <a:r>
              <a:rPr lang="en-US" altLang="ja-JP" sz="2800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tidyverse</a:t>
            </a:r>
            <a:r>
              <a:rPr lang="ja-JP" altLang="en-US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に含まれているデータセット。</a:t>
            </a:r>
            <a:br>
              <a:rPr lang="en-US" altLang="ja-JP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</a:br>
            <a:r>
              <a:rPr lang="ja-JP" altLang="en-US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　</a:t>
            </a:r>
            <a:r>
              <a:rPr lang="en-US" altLang="ja-JP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R</a:t>
            </a:r>
            <a:r>
              <a:rPr lang="ja-JP" altLang="en-US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に最初から入っている</a:t>
            </a:r>
            <a:r>
              <a:rPr lang="en-US" altLang="ja-JP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iris</a:t>
            </a:r>
            <a:r>
              <a:rPr lang="ja-JP" altLang="en-US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などもよく使われる）</a:t>
            </a:r>
            <a:endParaRPr lang="en-US" altLang="ja-JP" sz="2800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5D4AB34-1DD7-49E3-365B-F58BC2F430C0}"/>
              </a:ext>
            </a:extLst>
          </p:cNvPr>
          <p:cNvSpPr/>
          <p:nvPr/>
        </p:nvSpPr>
        <p:spPr>
          <a:xfrm>
            <a:off x="240077" y="332656"/>
            <a:ext cx="4619955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b="1" dirty="0">
                <a:solidFill>
                  <a:schemeClr val="bg1"/>
                </a:solidFill>
              </a:rPr>
              <a:t>ディレクトリ・データの準備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C7CEBC2D-D194-9F04-2EBB-229382E8C3D7}"/>
              </a:ext>
            </a:extLst>
          </p:cNvPr>
          <p:cNvSpPr/>
          <p:nvPr/>
        </p:nvSpPr>
        <p:spPr>
          <a:xfrm>
            <a:off x="899592" y="3850543"/>
            <a:ext cx="5904438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オブジェクト名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&lt;- mpg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B2CD4E5-9298-1997-48CC-DAD18D45A219}"/>
              </a:ext>
            </a:extLst>
          </p:cNvPr>
          <p:cNvSpPr/>
          <p:nvPr/>
        </p:nvSpPr>
        <p:spPr>
          <a:xfrm>
            <a:off x="827584" y="1556792"/>
            <a:ext cx="5904438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ja-JP" sz="24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setwd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(C://…</a:t>
            </a: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ファイル名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10000"/>
              </a:lnSpc>
            </a:pP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484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正方形/長方形 237">
            <a:extLst>
              <a:ext uri="{FF2B5EF4-FFF2-40B4-BE49-F238E27FC236}">
                <a16:creationId xmlns:a16="http://schemas.microsoft.com/office/drawing/2014/main" id="{EAE4E819-5345-42EE-83F8-B395DF1B8C97}"/>
              </a:ext>
            </a:extLst>
          </p:cNvPr>
          <p:cNvSpPr/>
          <p:nvPr/>
        </p:nvSpPr>
        <p:spPr>
          <a:xfrm>
            <a:off x="251520" y="949213"/>
            <a:ext cx="8606481" cy="3189362"/>
          </a:xfrm>
          <a:prstGeom prst="rect">
            <a:avLst/>
          </a:prstGeom>
          <a:solidFill>
            <a:schemeClr val="bg1"/>
          </a:solidFill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2794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ja-JP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dplyr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に含まれているもの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2794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複数の操作をつなげて実行することが出来る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2794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ショートカットキー</a:t>
            </a:r>
            <a:b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「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Ctrl (Mac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は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Command) + shift + m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」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7800">
              <a:lnSpc>
                <a:spcPct val="125000"/>
              </a:lnSpc>
              <a:spcBef>
                <a:spcPts val="2400"/>
              </a:spcBef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例えば，</a:t>
            </a:r>
            <a:endParaRPr lang="en-US" altLang="ja-JP" sz="2800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5D4AB34-1DD7-49E3-365B-F58BC2F430C0}"/>
              </a:ext>
            </a:extLst>
          </p:cNvPr>
          <p:cNvSpPr/>
          <p:nvPr/>
        </p:nvSpPr>
        <p:spPr>
          <a:xfrm>
            <a:off x="240077" y="332656"/>
            <a:ext cx="5196019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b="1" dirty="0">
                <a:solidFill>
                  <a:schemeClr val="bg1"/>
                </a:solidFill>
              </a:rPr>
              <a:t>%&gt;% (</a:t>
            </a:r>
            <a:r>
              <a:rPr lang="ja-JP" altLang="en-US" sz="2800" b="1" dirty="0">
                <a:solidFill>
                  <a:schemeClr val="bg1"/>
                </a:solidFill>
              </a:rPr>
              <a:t>パイプ演算子</a:t>
            </a:r>
            <a:r>
              <a:rPr lang="en-US" altLang="ja-JP" sz="2800" b="1" dirty="0">
                <a:solidFill>
                  <a:schemeClr val="bg1"/>
                </a:solidFill>
              </a:rPr>
              <a:t>) </a:t>
            </a:r>
            <a:r>
              <a:rPr lang="ja-JP" altLang="en-US" sz="2800" b="1" dirty="0">
                <a:solidFill>
                  <a:schemeClr val="bg1"/>
                </a:solidFill>
              </a:rPr>
              <a:t>について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53174A6-30A8-AAFC-5764-919145608E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38" t="27600" r="51363" b="48904"/>
          <a:stretch/>
        </p:blipFill>
        <p:spPr>
          <a:xfrm>
            <a:off x="827584" y="3895910"/>
            <a:ext cx="7632848" cy="26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30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784424"/>
            <a:ext cx="8606481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>
                <a:solidFill>
                  <a:schemeClr val="tx1"/>
                </a:solidFill>
              </a:rPr>
              <a:t>filter</a:t>
            </a:r>
            <a:r>
              <a:rPr lang="ja-JP" altLang="en-US" sz="2800" dirty="0">
                <a:solidFill>
                  <a:schemeClr val="tx1"/>
                </a:solidFill>
              </a:rPr>
              <a:t> </a:t>
            </a:r>
            <a:r>
              <a:rPr lang="en-US" altLang="ja-JP" sz="2800" dirty="0">
                <a:solidFill>
                  <a:schemeClr val="tx1"/>
                </a:solidFill>
              </a:rPr>
              <a:t>()</a:t>
            </a:r>
            <a:r>
              <a:rPr lang="ja-JP" altLang="en-US" sz="2800" dirty="0">
                <a:solidFill>
                  <a:schemeClr val="tx1"/>
                </a:solidFill>
              </a:rPr>
              <a:t> 関数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条件に合わせて，特定の行 </a:t>
            </a:r>
            <a:r>
              <a:rPr lang="en-US" altLang="ja-JP" sz="2800" dirty="0">
                <a:solidFill>
                  <a:schemeClr val="tx1"/>
                </a:solidFill>
              </a:rPr>
              <a:t>(Excel</a:t>
            </a:r>
            <a:r>
              <a:rPr lang="ja-JP" altLang="en-US" sz="2800" dirty="0">
                <a:solidFill>
                  <a:schemeClr val="tx1"/>
                </a:solidFill>
              </a:rPr>
              <a:t>の横</a:t>
            </a:r>
            <a:r>
              <a:rPr lang="en-US" altLang="ja-JP" sz="2800" dirty="0">
                <a:solidFill>
                  <a:schemeClr val="tx1"/>
                </a:solidFill>
              </a:rPr>
              <a:t>) </a:t>
            </a:r>
            <a:r>
              <a:rPr lang="ja-JP" altLang="en-US" sz="2800" dirty="0">
                <a:solidFill>
                  <a:schemeClr val="tx1"/>
                </a:solidFill>
              </a:rPr>
              <a:t>を抽出する。</a:t>
            </a: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</a:rPr>
              <a:t>データの抽出①</a:t>
            </a: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9E42B9B-A95F-B855-A194-9202775D90E5}"/>
              </a:ext>
            </a:extLst>
          </p:cNvPr>
          <p:cNvSpPr/>
          <p:nvPr/>
        </p:nvSpPr>
        <p:spPr>
          <a:xfrm>
            <a:off x="755576" y="2132856"/>
            <a:ext cx="6192688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オブジェクト名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filter (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条件１，条件２，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…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C95C02D-1EDE-F9F9-266D-CA9E683BDB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7" t="36000" r="32675" b="23400"/>
          <a:stretch/>
        </p:blipFill>
        <p:spPr>
          <a:xfrm>
            <a:off x="107504" y="2836816"/>
            <a:ext cx="8928992" cy="323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630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784424"/>
            <a:ext cx="8767737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>
                <a:solidFill>
                  <a:schemeClr val="tx1"/>
                </a:solidFill>
              </a:rPr>
              <a:t>filter</a:t>
            </a:r>
            <a:r>
              <a:rPr lang="ja-JP" altLang="en-US" sz="2800" dirty="0">
                <a:solidFill>
                  <a:schemeClr val="tx1"/>
                </a:solidFill>
              </a:rPr>
              <a:t> </a:t>
            </a:r>
            <a:r>
              <a:rPr lang="en-US" altLang="ja-JP" sz="2800" dirty="0">
                <a:solidFill>
                  <a:schemeClr val="tx1"/>
                </a:solidFill>
              </a:rPr>
              <a:t>()</a:t>
            </a:r>
            <a:r>
              <a:rPr lang="ja-JP" altLang="en-US" sz="2800" dirty="0">
                <a:solidFill>
                  <a:schemeClr val="tx1"/>
                </a:solidFill>
              </a:rPr>
              <a:t> 関数を使ってみよう</a:t>
            </a:r>
            <a:endParaRPr lang="en-US" altLang="ja-JP" sz="2800" b="1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ja-JP" sz="2800" dirty="0">
                <a:solidFill>
                  <a:srgbClr val="C6E0B4"/>
                </a:solidFill>
                <a:highlight>
                  <a:srgbClr val="C6E0B4"/>
                </a:highlight>
              </a:rPr>
              <a:t>a</a:t>
            </a:r>
            <a:r>
              <a:rPr lang="ja-JP" altLang="en-US" sz="2800" dirty="0">
                <a:solidFill>
                  <a:schemeClr val="tx1"/>
                </a:solidFill>
                <a:highlight>
                  <a:srgbClr val="C6E0B4"/>
                </a:highlight>
              </a:rPr>
              <a:t>問題</a:t>
            </a:r>
            <a:r>
              <a:rPr lang="en-US" altLang="ja-JP" sz="2800" dirty="0">
                <a:solidFill>
                  <a:srgbClr val="C6E0B4"/>
                </a:solidFill>
                <a:highlight>
                  <a:srgbClr val="C6E0B4"/>
                </a:highlight>
              </a:rPr>
              <a:t>a</a:t>
            </a:r>
            <a:r>
              <a:rPr lang="ja-JP" altLang="en-US" sz="2800" dirty="0">
                <a:solidFill>
                  <a:schemeClr val="tx1"/>
                </a:solidFill>
              </a:rPr>
              <a:t>　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</a:rPr>
              <a:t>　①</a:t>
            </a:r>
            <a:r>
              <a:rPr lang="en-US" altLang="ja-JP" sz="2800" dirty="0">
                <a:solidFill>
                  <a:schemeClr val="tx1"/>
                </a:solidFill>
              </a:rPr>
              <a:t>manufacturer</a:t>
            </a:r>
            <a:r>
              <a:rPr lang="ja-JP" altLang="en-US" sz="2800" dirty="0">
                <a:solidFill>
                  <a:schemeClr val="tx1"/>
                </a:solidFill>
              </a:rPr>
              <a:t>行が </a:t>
            </a:r>
            <a:r>
              <a:rPr lang="en-US" altLang="ja-JP" sz="2800" dirty="0">
                <a:solidFill>
                  <a:schemeClr val="tx1"/>
                </a:solidFill>
              </a:rPr>
              <a:t>“</a:t>
            </a:r>
            <a:r>
              <a:rPr lang="en-US" altLang="ja-JP" sz="2800" dirty="0" err="1">
                <a:solidFill>
                  <a:schemeClr val="tx1"/>
                </a:solidFill>
              </a:rPr>
              <a:t>audi</a:t>
            </a:r>
            <a:r>
              <a:rPr lang="en-US" altLang="ja-JP" sz="2800" dirty="0">
                <a:solidFill>
                  <a:schemeClr val="tx1"/>
                </a:solidFill>
              </a:rPr>
              <a:t>” </a:t>
            </a:r>
            <a:r>
              <a:rPr lang="ja-JP" altLang="en-US" sz="2800" dirty="0">
                <a:solidFill>
                  <a:schemeClr val="tx1"/>
                </a:solidFill>
              </a:rPr>
              <a:t>という値のデータを抽出せよ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ja-JP" altLang="en-US" sz="2800" dirty="0">
                <a:solidFill>
                  <a:schemeClr val="tx1"/>
                </a:solidFill>
              </a:rPr>
              <a:t>　②早くできた人は</a:t>
            </a:r>
            <a:r>
              <a:rPr lang="en-US" altLang="ja-JP" sz="2800" dirty="0">
                <a:solidFill>
                  <a:schemeClr val="tx1"/>
                </a:solidFill>
              </a:rPr>
              <a:t>year</a:t>
            </a:r>
            <a:r>
              <a:rPr lang="ja-JP" altLang="en-US" sz="2800" dirty="0">
                <a:solidFill>
                  <a:schemeClr val="tx1"/>
                </a:solidFill>
              </a:rPr>
              <a:t>行が</a:t>
            </a:r>
            <a:r>
              <a:rPr lang="en-US" altLang="ja-JP" sz="2800" dirty="0">
                <a:solidFill>
                  <a:schemeClr val="tx1"/>
                </a:solidFill>
              </a:rPr>
              <a:t>”1999”</a:t>
            </a:r>
            <a:r>
              <a:rPr lang="ja-JP" altLang="en-US" sz="2800" dirty="0">
                <a:solidFill>
                  <a:schemeClr val="tx1"/>
                </a:solidFill>
              </a:rPr>
              <a:t>以外のデータも抽出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10000"/>
              </a:lnSpc>
            </a:pP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dirty="0">
                <a:solidFill>
                  <a:srgbClr val="2963A9"/>
                </a:solidFill>
                <a:highlight>
                  <a:srgbClr val="2963A9"/>
                </a:highlight>
              </a:rPr>
              <a:t>a</a:t>
            </a:r>
            <a:r>
              <a:rPr lang="ja-JP" altLang="en-US" sz="2800" dirty="0">
                <a:solidFill>
                  <a:schemeClr val="bg1"/>
                </a:solidFill>
                <a:highlight>
                  <a:srgbClr val="2963A9"/>
                </a:highlight>
              </a:rPr>
              <a:t>正解</a:t>
            </a:r>
            <a:r>
              <a:rPr lang="en-US" altLang="ja-JP" sz="2800" dirty="0">
                <a:solidFill>
                  <a:srgbClr val="2963A9"/>
                </a:solidFill>
                <a:highlight>
                  <a:srgbClr val="2963A9"/>
                </a:highlight>
              </a:rPr>
              <a:t>a</a:t>
            </a:r>
            <a:r>
              <a:rPr lang="en-US" altLang="ja-JP" sz="2800" dirty="0">
                <a:solidFill>
                  <a:srgbClr val="C6E0B4"/>
                </a:solidFill>
                <a:highlight>
                  <a:srgbClr val="2963A9"/>
                </a:highlight>
              </a:rPr>
              <a:t> 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ja-JP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　　①　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オブジェクト名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filter (manufacturer == “</a:t>
            </a:r>
            <a:r>
              <a:rPr lang="en-US" altLang="ja-JP" sz="2800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audi</a:t>
            </a:r>
            <a:r>
              <a:rPr lang="en-US" altLang="ja-JP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”</a:t>
            </a:r>
            <a:r>
              <a:rPr lang="ja-JP" altLang="en-US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  <a:spcBef>
                <a:spcPts val="1200"/>
              </a:spcBef>
            </a:pPr>
            <a:r>
              <a:rPr lang="ja-JP" altLang="en-US" sz="2800" dirty="0">
                <a:solidFill>
                  <a:schemeClr val="tx1"/>
                </a:solidFill>
              </a:rPr>
              <a:t>　　②　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オブジェクト名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8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filter (manufacturer != “1999”)</a:t>
            </a:r>
            <a:endParaRPr lang="en-US" altLang="ja-JP" sz="2800" dirty="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</a:rPr>
              <a:t>データの抽出①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4970136C-094E-B87E-C21E-D11542F31D59}"/>
              </a:ext>
            </a:extLst>
          </p:cNvPr>
          <p:cNvSpPr/>
          <p:nvPr/>
        </p:nvSpPr>
        <p:spPr>
          <a:xfrm>
            <a:off x="224136" y="5517232"/>
            <a:ext cx="8695727" cy="1152128"/>
          </a:xfrm>
          <a:prstGeom prst="rect">
            <a:avLst/>
          </a:prstGeom>
          <a:noFill/>
          <a:ln w="158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173037">
              <a:lnSpc>
                <a:spcPct val="110000"/>
              </a:lnSpc>
              <a:buClr>
                <a:schemeClr val="tx1"/>
              </a:buClr>
            </a:pP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</a:rPr>
              <a:t>メモ：複数条件をつなぐ時は「，」か「＆」</a:t>
            </a:r>
            <a:b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</a:rPr>
            </a:b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</a:rPr>
              <a:t>　　　 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</a:rPr>
              <a:t>か</a:t>
            </a:r>
            <a:r>
              <a:rPr lang="en-US" altLang="ja-JP" sz="2800" dirty="0">
                <a:solidFill>
                  <a:schemeClr val="tx1"/>
                </a:solidFill>
                <a:latin typeface="Times New Roman" panose="02020603050405020304" pitchFamily="18" charset="0"/>
              </a:rPr>
              <a:t>B</a:t>
            </a:r>
            <a:r>
              <a:rPr lang="ja-JP" altLang="en-US" sz="2800" dirty="0">
                <a:solidFill>
                  <a:schemeClr val="tx1"/>
                </a:solidFill>
                <a:latin typeface="Times New Roman" panose="02020603050405020304" pitchFamily="18" charset="0"/>
              </a:rPr>
              <a:t>のどちらかを含む場合は「｜」　をはさむ</a:t>
            </a:r>
            <a:endParaRPr lang="en-US" altLang="ja-JP" sz="280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7DBD073-88C9-1922-F44C-359ABD5B8BBE}"/>
              </a:ext>
            </a:extLst>
          </p:cNvPr>
          <p:cNvSpPr/>
          <p:nvPr/>
        </p:nvSpPr>
        <p:spPr>
          <a:xfrm>
            <a:off x="683568" y="4005064"/>
            <a:ext cx="8164287" cy="13681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261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784424"/>
            <a:ext cx="8606481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>
                <a:solidFill>
                  <a:schemeClr val="tx1"/>
                </a:solidFill>
              </a:rPr>
              <a:t>select</a:t>
            </a:r>
            <a:r>
              <a:rPr lang="ja-JP" altLang="en-US" sz="2800" dirty="0">
                <a:solidFill>
                  <a:schemeClr val="tx1"/>
                </a:solidFill>
              </a:rPr>
              <a:t> </a:t>
            </a:r>
            <a:r>
              <a:rPr lang="en-US" altLang="ja-JP" sz="2800" dirty="0">
                <a:solidFill>
                  <a:schemeClr val="tx1"/>
                </a:solidFill>
              </a:rPr>
              <a:t>()</a:t>
            </a:r>
            <a:r>
              <a:rPr lang="ja-JP" altLang="en-US" sz="2800" dirty="0">
                <a:solidFill>
                  <a:schemeClr val="tx1"/>
                </a:solidFill>
              </a:rPr>
              <a:t> 関数</a:t>
            </a:r>
            <a:br>
              <a:rPr lang="en-US" altLang="ja-JP" sz="2800" dirty="0">
                <a:solidFill>
                  <a:schemeClr val="tx1"/>
                </a:solidFill>
              </a:rPr>
            </a:br>
            <a:r>
              <a:rPr lang="ja-JP" altLang="en-US" sz="2800" dirty="0">
                <a:solidFill>
                  <a:schemeClr val="tx1"/>
                </a:solidFill>
              </a:rPr>
              <a:t>条件に合わせて，特定の列 </a:t>
            </a:r>
            <a:r>
              <a:rPr lang="en-US" altLang="ja-JP" sz="2800" dirty="0">
                <a:solidFill>
                  <a:schemeClr val="tx1"/>
                </a:solidFill>
              </a:rPr>
              <a:t>(Excel</a:t>
            </a:r>
            <a:r>
              <a:rPr lang="ja-JP" altLang="en-US" sz="2800" dirty="0">
                <a:solidFill>
                  <a:schemeClr val="tx1"/>
                </a:solidFill>
              </a:rPr>
              <a:t>の縦</a:t>
            </a:r>
            <a:r>
              <a:rPr lang="en-US" altLang="ja-JP" sz="2800" dirty="0">
                <a:solidFill>
                  <a:schemeClr val="tx1"/>
                </a:solidFill>
              </a:rPr>
              <a:t>) </a:t>
            </a:r>
            <a:r>
              <a:rPr lang="ja-JP" altLang="en-US" sz="2800" dirty="0">
                <a:solidFill>
                  <a:schemeClr val="tx1"/>
                </a:solidFill>
              </a:rPr>
              <a:t>を抽出する。</a:t>
            </a: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>
                <a:solidFill>
                  <a:schemeClr val="tx1"/>
                </a:solidFill>
              </a:rPr>
              <a:t>Select () </a:t>
            </a:r>
            <a:r>
              <a:rPr lang="ja-JP" altLang="en-US" sz="2800" dirty="0">
                <a:solidFill>
                  <a:schemeClr val="tx1"/>
                </a:solidFill>
              </a:rPr>
              <a:t>の特別な使い方</a:t>
            </a:r>
            <a:endParaRPr lang="en-US" altLang="ja-JP" sz="2800" dirty="0">
              <a:solidFill>
                <a:schemeClr val="tx1"/>
              </a:solidFill>
            </a:endParaRPr>
          </a:p>
          <a:p>
            <a:pPr marL="914400" lvl="1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ja-JP" altLang="en-US" sz="2800" dirty="0">
                <a:solidFill>
                  <a:schemeClr val="tx1"/>
                </a:solidFill>
              </a:rPr>
              <a:t>指定した</a:t>
            </a:r>
            <a:r>
              <a:rPr lang="en-US" altLang="ja-JP" sz="2800" dirty="0">
                <a:solidFill>
                  <a:schemeClr val="tx1"/>
                </a:solidFill>
              </a:rPr>
              <a:t>2</a:t>
            </a:r>
            <a:r>
              <a:rPr lang="ja-JP" altLang="en-US" sz="2800" dirty="0">
                <a:solidFill>
                  <a:schemeClr val="tx1"/>
                </a:solidFill>
              </a:rPr>
              <a:t>つの列の間を全部抽出する　</a:t>
            </a:r>
            <a:r>
              <a:rPr lang="ja-JP" altLang="en-US" sz="2800" b="1" dirty="0">
                <a:solidFill>
                  <a:schemeClr val="tx1"/>
                </a:solidFill>
              </a:rPr>
              <a:t>「：」</a:t>
            </a:r>
            <a:endParaRPr lang="en-US" altLang="ja-JP" sz="2800" b="1" dirty="0">
              <a:solidFill>
                <a:schemeClr val="tx1"/>
              </a:solidFill>
            </a:endParaRPr>
          </a:p>
          <a:p>
            <a:pPr marL="914400" lvl="1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ja-JP" sz="2800" b="1" dirty="0">
              <a:solidFill>
                <a:schemeClr val="tx1"/>
              </a:solidFill>
            </a:endParaRPr>
          </a:p>
          <a:p>
            <a:pPr marL="914400" lvl="1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ja-JP" sz="2800" b="1" dirty="0">
              <a:solidFill>
                <a:schemeClr val="tx1"/>
              </a:solidFill>
            </a:endParaRPr>
          </a:p>
          <a:p>
            <a:pPr marL="914400" lvl="1" indent="-4572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ja-JP" altLang="en-US" sz="2800" dirty="0">
                <a:solidFill>
                  <a:schemeClr val="tx1"/>
                </a:solidFill>
              </a:rPr>
              <a:t>指定した列以外を抽出する　「！」</a:t>
            </a:r>
            <a:endParaRPr lang="en-US" altLang="ja-JP" sz="2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ja-JP" sz="2800" dirty="0">
                <a:solidFill>
                  <a:schemeClr val="tx1"/>
                </a:solidFill>
              </a:rPr>
              <a:t>       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</a:rPr>
              <a:t>データの抽出</a:t>
            </a:r>
            <a:r>
              <a:rPr lang="ja-JP" altLang="en-US" sz="2800" b="1" dirty="0">
                <a:solidFill>
                  <a:schemeClr val="bg1"/>
                </a:solidFill>
              </a:rPr>
              <a:t>②</a:t>
            </a:r>
            <a:endParaRPr kumimoji="1" lang="ja-JP" altLang="en-US" sz="2800" b="1" dirty="0">
              <a:solidFill>
                <a:schemeClr val="bg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C155E1B-5207-B660-5A17-E8251A647CB5}"/>
              </a:ext>
            </a:extLst>
          </p:cNvPr>
          <p:cNvSpPr/>
          <p:nvPr/>
        </p:nvSpPr>
        <p:spPr>
          <a:xfrm>
            <a:off x="1115616" y="1982131"/>
            <a:ext cx="6192688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オブジェクト名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select (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列名１，列名２，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…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）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C82E7FC-D08A-047F-FCF7-C0FF99D2DF8B}"/>
              </a:ext>
            </a:extLst>
          </p:cNvPr>
          <p:cNvSpPr/>
          <p:nvPr/>
        </p:nvSpPr>
        <p:spPr>
          <a:xfrm>
            <a:off x="1259632" y="4131817"/>
            <a:ext cx="6192688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オブジェクト名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select (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列名１：列名２）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502E2F7-4F8F-EA80-6927-1C670D72A549}"/>
              </a:ext>
            </a:extLst>
          </p:cNvPr>
          <p:cNvSpPr/>
          <p:nvPr/>
        </p:nvSpPr>
        <p:spPr>
          <a:xfrm>
            <a:off x="1259632" y="5785544"/>
            <a:ext cx="6192688" cy="576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オブジェクト名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select (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！列名）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474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EA8F6D0-CF12-40A3-884C-9A548751A3A3}"/>
              </a:ext>
            </a:extLst>
          </p:cNvPr>
          <p:cNvSpPr/>
          <p:nvPr/>
        </p:nvSpPr>
        <p:spPr>
          <a:xfrm>
            <a:off x="196751" y="784424"/>
            <a:ext cx="8606481" cy="2160240"/>
          </a:xfrm>
          <a:prstGeom prst="rect">
            <a:avLst/>
          </a:prstGeom>
          <a:noFill/>
          <a:ln w="1587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08000" bIns="108000" rtlCol="0" anchor="t" anchorCtr="0"/>
          <a:lstStyle/>
          <a:p>
            <a:pPr marL="457200" indent="-4572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ja-JP" sz="2800" dirty="0">
                <a:solidFill>
                  <a:schemeClr val="tx1"/>
                </a:solidFill>
              </a:rPr>
              <a:t>select</a:t>
            </a:r>
            <a:r>
              <a:rPr lang="ja-JP" altLang="en-US" sz="2800" dirty="0">
                <a:solidFill>
                  <a:schemeClr val="tx1"/>
                </a:solidFill>
              </a:rPr>
              <a:t> </a:t>
            </a:r>
            <a:r>
              <a:rPr lang="en-US" altLang="ja-JP" sz="2800" dirty="0">
                <a:solidFill>
                  <a:schemeClr val="tx1"/>
                </a:solidFill>
              </a:rPr>
              <a:t>()</a:t>
            </a:r>
            <a:r>
              <a:rPr lang="ja-JP" altLang="en-US" sz="2800" dirty="0">
                <a:solidFill>
                  <a:schemeClr val="tx1"/>
                </a:solidFill>
              </a:rPr>
              <a:t> 関数にはオプションがある</a:t>
            </a:r>
            <a:br>
              <a:rPr lang="en-US" altLang="ja-JP" sz="2800" dirty="0">
                <a:solidFill>
                  <a:schemeClr val="tx1"/>
                </a:solidFill>
              </a:rPr>
            </a:br>
            <a:endParaRPr lang="en-US" altLang="ja-JP" sz="2800" dirty="0">
              <a:solidFill>
                <a:schemeClr val="tx1"/>
              </a:solidFill>
            </a:endParaRPr>
          </a:p>
          <a:p>
            <a:pPr>
              <a:lnSpc>
                <a:spcPct val="125000"/>
              </a:lnSpc>
            </a:pPr>
            <a:endParaRPr lang="en-US" altLang="ja-JP" sz="2800" dirty="0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BBD5C6B-1297-4D99-8F49-9D617EF9FC51}"/>
              </a:ext>
            </a:extLst>
          </p:cNvPr>
          <p:cNvSpPr/>
          <p:nvPr/>
        </p:nvSpPr>
        <p:spPr>
          <a:xfrm>
            <a:off x="185309" y="188640"/>
            <a:ext cx="4314683" cy="504056"/>
          </a:xfrm>
          <a:prstGeom prst="rect">
            <a:avLst/>
          </a:prstGeom>
          <a:solidFill>
            <a:schemeClr val="tx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</a:rPr>
              <a:t>データの抽出</a:t>
            </a:r>
            <a:r>
              <a:rPr lang="ja-JP" altLang="en-US" sz="2800" b="1" dirty="0">
                <a:solidFill>
                  <a:schemeClr val="bg1"/>
                </a:solidFill>
              </a:rPr>
              <a:t>②</a:t>
            </a:r>
            <a:endParaRPr kumimoji="1" lang="ja-JP" alt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B7CCD61F-BB46-C10F-DFEA-C334FE91DE83}"/>
              </a:ext>
            </a:extLst>
          </p:cNvPr>
          <p:cNvSpPr/>
          <p:nvPr/>
        </p:nvSpPr>
        <p:spPr>
          <a:xfrm>
            <a:off x="268759" y="5792693"/>
            <a:ext cx="8606482" cy="9486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08000" rIns="0" bIns="108000" rtlCol="0" anchor="t" anchorCtr="0"/>
          <a:lstStyle/>
          <a:p>
            <a:pPr>
              <a:lnSpc>
                <a:spcPct val="110000"/>
              </a:lnSpc>
            </a:pPr>
            <a:r>
              <a:rPr lang="ja-JP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ja-JP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オブジェクト名</a:t>
            </a:r>
            <a:r>
              <a:rPr lang="en-US" altLang="ja-JP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%&gt;% select (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オプション名（））</a:t>
            </a:r>
            <a:endParaRPr lang="en-US" altLang="ja-JP" sz="2400" b="1" dirty="0">
              <a:solidFill>
                <a:schemeClr val="tx1"/>
              </a:solidFill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例 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: </a:t>
            </a:r>
            <a:r>
              <a:rPr lang="en-US" altLang="ja-JP" sz="2400" b="1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dat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%&gt;% select (</a:t>
            </a:r>
            <a:r>
              <a:rPr lang="en-US" altLang="ja-JP" sz="2400" b="1" dirty="0" err="1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starts_with</a:t>
            </a:r>
            <a:r>
              <a:rPr lang="en-US" altLang="ja-JP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 (“c”)     #</a:t>
            </a:r>
            <a:r>
              <a:rPr lang="ja-JP" altLang="en-US" sz="2400" b="1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rPr>
              <a:t>ｃで始まるデータを抽出</a:t>
            </a:r>
            <a:endParaRPr lang="en-US" altLang="ja-JP" sz="2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3B72A5E-F577-5185-8652-E6FE04C592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51" t="39369" r="33462" b="11343"/>
          <a:stretch/>
        </p:blipFill>
        <p:spPr>
          <a:xfrm>
            <a:off x="611560" y="1403101"/>
            <a:ext cx="7524835" cy="430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88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21245</TotalTime>
  <Words>1307</Words>
  <Application>Microsoft Office PowerPoint</Application>
  <PresentationFormat>画面に合わせる (4:3)</PresentationFormat>
  <Paragraphs>196</Paragraphs>
  <Slides>18</Slides>
  <Notes>16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4" baseType="lpstr">
      <vt:lpstr>ＭＳ Ｐゴシック</vt:lpstr>
      <vt:lpstr>Arial</vt:lpstr>
      <vt:lpstr>Calibri</vt:lpstr>
      <vt:lpstr>Times New Roman</vt:lpstr>
      <vt:lpstr>Wingdings</vt:lpstr>
      <vt:lpstr>Office ​​テーマ</vt:lpstr>
      <vt:lpstr>dplyr を使った分析前の準備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Daisuke Akamatsu</dc:creator>
  <cp:lastModifiedBy>田口　恵也</cp:lastModifiedBy>
  <cp:revision>1088</cp:revision>
  <cp:lastPrinted>2019-05-31T13:13:54Z</cp:lastPrinted>
  <dcterms:created xsi:type="dcterms:W3CDTF">2015-10-17T17:10:56Z</dcterms:created>
  <dcterms:modified xsi:type="dcterms:W3CDTF">2023-06-09T00:52:00Z</dcterms:modified>
</cp:coreProperties>
</file>

<file path=docProps/thumbnail.jpeg>
</file>